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Lst>
  <p:notesMasterIdLst>
    <p:notesMasterId r:id="rId57"/>
  </p:notesMasterIdLst>
  <p:handoutMasterIdLst>
    <p:handoutMasterId r:id="rId58"/>
  </p:handoutMasterIdLst>
  <p:sldIdLst>
    <p:sldId id="256" r:id="rId2"/>
    <p:sldId id="267" r:id="rId3"/>
    <p:sldId id="268" r:id="rId4"/>
    <p:sldId id="261" r:id="rId5"/>
    <p:sldId id="270" r:id="rId6"/>
    <p:sldId id="269" r:id="rId7"/>
    <p:sldId id="330" r:id="rId8"/>
    <p:sldId id="331" r:id="rId9"/>
    <p:sldId id="258" r:id="rId10"/>
    <p:sldId id="273" r:id="rId11"/>
    <p:sldId id="274" r:id="rId12"/>
    <p:sldId id="319" r:id="rId13"/>
    <p:sldId id="276" r:id="rId14"/>
    <p:sldId id="278" r:id="rId15"/>
    <p:sldId id="275" r:id="rId16"/>
    <p:sldId id="293" r:id="rId17"/>
    <p:sldId id="272" r:id="rId18"/>
    <p:sldId id="271" r:id="rId19"/>
    <p:sldId id="317" r:id="rId20"/>
    <p:sldId id="279" r:id="rId21"/>
    <p:sldId id="294" r:id="rId22"/>
    <p:sldId id="318" r:id="rId23"/>
    <p:sldId id="284" r:id="rId24"/>
    <p:sldId id="320" r:id="rId25"/>
    <p:sldId id="285" r:id="rId26"/>
    <p:sldId id="282" r:id="rId27"/>
    <p:sldId id="326" r:id="rId28"/>
    <p:sldId id="333" r:id="rId29"/>
    <p:sldId id="334" r:id="rId30"/>
    <p:sldId id="290" r:id="rId31"/>
    <p:sldId id="287" r:id="rId32"/>
    <p:sldId id="295" r:id="rId33"/>
    <p:sldId id="302" r:id="rId34"/>
    <p:sldId id="286" r:id="rId35"/>
    <p:sldId id="323" r:id="rId36"/>
    <p:sldId id="288" r:id="rId37"/>
    <p:sldId id="324" r:id="rId38"/>
    <p:sldId id="335" r:id="rId39"/>
    <p:sldId id="298" r:id="rId40"/>
    <p:sldId id="299" r:id="rId41"/>
    <p:sldId id="303" r:id="rId42"/>
    <p:sldId id="300" r:id="rId43"/>
    <p:sldId id="336" r:id="rId44"/>
    <p:sldId id="304" r:id="rId45"/>
    <p:sldId id="257" r:id="rId46"/>
    <p:sldId id="260" r:id="rId47"/>
    <p:sldId id="338" r:id="rId48"/>
    <p:sldId id="306" r:id="rId49"/>
    <p:sldId id="311" r:id="rId50"/>
    <p:sldId id="328" r:id="rId51"/>
    <p:sldId id="329" r:id="rId52"/>
    <p:sldId id="332" r:id="rId53"/>
    <p:sldId id="265" r:id="rId54"/>
    <p:sldId id="337" r:id="rId55"/>
    <p:sldId id="315" r:id="rId56"/>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Smith" initials="CS" lastIdx="1" clrIdx="0">
    <p:extLst>
      <p:ext uri="{19B8F6BF-5375-455C-9EA6-DF929625EA0E}">
        <p15:presenceInfo xmlns:p15="http://schemas.microsoft.com/office/powerpoint/2012/main" userId="S-1-5-21-2089353548-586091369-612967298-2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2948"/>
    <a:srgbClr val="666633"/>
    <a:srgbClr val="002642"/>
    <a:srgbClr val="00213A"/>
    <a:srgbClr val="FF99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715" autoAdjust="0"/>
  </p:normalViewPr>
  <p:slideViewPr>
    <p:cSldViewPr snapToGrid="0">
      <p:cViewPr varScale="1">
        <p:scale>
          <a:sx n="99" d="100"/>
          <a:sy n="99" d="100"/>
        </p:scale>
        <p:origin x="558" y="126"/>
      </p:cViewPr>
      <p:guideLst>
        <p:guide orient="horz" pos="2160"/>
        <p:guide pos="3840"/>
      </p:guideLst>
    </p:cSldViewPr>
  </p:slideViewPr>
  <p:outlineViewPr>
    <p:cViewPr>
      <p:scale>
        <a:sx n="33" d="100"/>
        <a:sy n="33" d="100"/>
      </p:scale>
      <p:origin x="18" y="3894"/>
    </p:cViewPr>
  </p:outlineViewPr>
  <p:notesTextViewPr>
    <p:cViewPr>
      <p:scale>
        <a:sx n="3" d="2"/>
        <a:sy n="3" d="2"/>
      </p:scale>
      <p:origin x="0" y="0"/>
    </p:cViewPr>
  </p:notesTextViewPr>
  <p:sorterViewPr>
    <p:cViewPr>
      <p:scale>
        <a:sx n="100" d="100"/>
        <a:sy n="100" d="100"/>
      </p:scale>
      <p:origin x="0" y="-6096"/>
    </p:cViewPr>
  </p:sorterViewPr>
  <p:notesViewPr>
    <p:cSldViewPr snapToGrid="0">
      <p:cViewPr varScale="1">
        <p:scale>
          <a:sx n="58" d="100"/>
          <a:sy n="58" d="100"/>
        </p:scale>
        <p:origin x="300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862359208661E-2"/>
          <c:y val="2.9350174479271737E-2"/>
          <c:w val="0.89968840993567833"/>
          <c:h val="0.90259737177494193"/>
        </c:manualLayout>
      </c:layout>
      <c:barChart>
        <c:barDir val="col"/>
        <c:grouping val="clustered"/>
        <c:varyColors val="0"/>
        <c:ser>
          <c:idx val="0"/>
          <c:order val="0"/>
          <c:tx>
            <c:strRef>
              <c:f>Sheet1!$B$1</c:f>
              <c:strCache>
                <c:ptCount val="1"/>
                <c:pt idx="0">
                  <c:v>M&amp;O Rate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2015-2016</c:v>
                </c:pt>
                <c:pt idx="1">
                  <c:v>2016-2017</c:v>
                </c:pt>
                <c:pt idx="2">
                  <c:v>2017-2018</c:v>
                </c:pt>
                <c:pt idx="3">
                  <c:v>2018-2019</c:v>
                </c:pt>
                <c:pt idx="4">
                  <c:v>2019-2020</c:v>
                </c:pt>
                <c:pt idx="5">
                  <c:v>2020-2021</c:v>
                </c:pt>
                <c:pt idx="6">
                  <c:v>2021-2022</c:v>
                </c:pt>
                <c:pt idx="7">
                  <c:v>2022-2023</c:v>
                </c:pt>
                <c:pt idx="8">
                  <c:v>2023-2024</c:v>
                </c:pt>
                <c:pt idx="9">
                  <c:v>2024-2025</c:v>
                </c:pt>
              </c:strCache>
            </c:strRef>
          </c:cat>
          <c:val>
            <c:numRef>
              <c:f>Sheet1!$B$2:$B$11</c:f>
              <c:numCache>
                <c:formatCode>"$"#,##0.000000</c:formatCode>
                <c:ptCount val="10"/>
                <c:pt idx="0">
                  <c:v>0.68247400000000003</c:v>
                </c:pt>
                <c:pt idx="1">
                  <c:v>0.68246799999999996</c:v>
                </c:pt>
                <c:pt idx="2">
                  <c:v>0.67208219999999996</c:v>
                </c:pt>
                <c:pt idx="3">
                  <c:v>0.66344099999999995</c:v>
                </c:pt>
                <c:pt idx="4">
                  <c:v>0.64939400000000003</c:v>
                </c:pt>
                <c:pt idx="5">
                  <c:v>0.64108799999999999</c:v>
                </c:pt>
                <c:pt idx="6">
                  <c:v>0.63654200000000005</c:v>
                </c:pt>
                <c:pt idx="7">
                  <c:v>0.53264599999999995</c:v>
                </c:pt>
                <c:pt idx="8">
                  <c:v>0.48168</c:v>
                </c:pt>
                <c:pt idx="9">
                  <c:v>0.48749700000000001</c:v>
                </c:pt>
              </c:numCache>
            </c:numRef>
          </c:val>
          <c:extLst>
            <c:ext xmlns:c16="http://schemas.microsoft.com/office/drawing/2014/chart" uri="{C3380CC4-5D6E-409C-BE32-E72D297353CC}">
              <c16:uniqueId val="{00000000-BC33-4796-AB2A-9B019887175F}"/>
            </c:ext>
          </c:extLst>
        </c:ser>
        <c:ser>
          <c:idx val="1"/>
          <c:order val="1"/>
          <c:tx>
            <c:strRef>
              <c:f>Sheet1!$C$1</c:f>
              <c:strCache>
                <c:ptCount val="1"/>
                <c:pt idx="0">
                  <c:v>I&amp;S Rate</c:v>
                </c:pt>
              </c:strCache>
            </c:strRef>
          </c:tx>
          <c:spPr>
            <a:solidFill>
              <a:schemeClr val="bg2">
                <a:lumMod val="50000"/>
              </a:schemeClr>
            </a:solidFill>
            <a:ln>
              <a:noFill/>
            </a:ln>
            <a:effectLst/>
          </c:spPr>
          <c:invertIfNegative val="0"/>
          <c:dLbls>
            <c:dLbl>
              <c:idx val="0"/>
              <c:layout>
                <c:manualLayout>
                  <c:x val="-3.5671819262782403E-3"/>
                  <c:y val="7.0329663374858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3-4796-AB2A-9B019887175F}"/>
                </c:ext>
              </c:extLst>
            </c:dLbl>
            <c:dLbl>
              <c:idx val="1"/>
              <c:layout>
                <c:manualLayout>
                  <c:x val="-4.3598386557785468E-17"/>
                  <c:y val="5.2747247531144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C33-4796-AB2A-9B019887175F}"/>
                </c:ext>
              </c:extLst>
            </c:dLbl>
            <c:dLbl>
              <c:idx val="2"/>
              <c:layout>
                <c:manualLayout>
                  <c:x val="-4.3598386557785468E-17"/>
                  <c:y val="8.7912079218573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C33-4796-AB2A-9B019887175F}"/>
                </c:ext>
              </c:extLst>
            </c:dLbl>
            <c:dLbl>
              <c:idx val="3"/>
              <c:layout>
                <c:manualLayout>
                  <c:x val="-2.378121284185537E-3"/>
                  <c:y val="5.5259021223103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33-4796-AB2A-9B019887175F}"/>
                </c:ext>
              </c:extLst>
            </c:dLbl>
            <c:dLbl>
              <c:idx val="4"/>
              <c:layout>
                <c:manualLayout>
                  <c:x val="-8.7196773115570937E-17"/>
                  <c:y val="5.2747247531144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C33-4796-AB2A-9B019887175F}"/>
                </c:ext>
              </c:extLst>
            </c:dLbl>
            <c:dLbl>
              <c:idx val="5"/>
              <c:layout>
                <c:manualLayout>
                  <c:x val="2.3781212841854932E-3"/>
                  <c:y val="6.2794342298980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33-4796-AB2A-9B019887175F}"/>
                </c:ext>
              </c:extLst>
            </c:dLbl>
            <c:dLbl>
              <c:idx val="6"/>
              <c:layout>
                <c:manualLayout>
                  <c:x val="1.1890606420926595E-3"/>
                  <c:y val="5.0235473839184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C33-4796-AB2A-9B019887175F}"/>
                </c:ext>
              </c:extLst>
            </c:dLbl>
            <c:dLbl>
              <c:idx val="7"/>
              <c:layout>
                <c:manualLayout>
                  <c:x val="-2.3781212841855809E-3"/>
                  <c:y val="6.2794342298981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33-4796-AB2A-9B019887175F}"/>
                </c:ext>
              </c:extLst>
            </c:dLbl>
            <c:dLbl>
              <c:idx val="8"/>
              <c:layout>
                <c:manualLayout>
                  <c:x val="-2.378121284185668E-3"/>
                  <c:y val="5.7770794915062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C33-4796-AB2A-9B019887175F}"/>
                </c:ext>
              </c:extLst>
            </c:dLbl>
            <c:dLbl>
              <c:idx val="9"/>
              <c:layout>
                <c:manualLayout>
                  <c:x val="-2.3781212841854932E-3"/>
                  <c:y val="5.023547383918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33-4796-AB2A-9B019887175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baseline="0">
                    <a:solidFill>
                      <a:srgbClr val="00294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2015-2016</c:v>
                </c:pt>
                <c:pt idx="1">
                  <c:v>2016-2017</c:v>
                </c:pt>
                <c:pt idx="2">
                  <c:v>2017-2018</c:v>
                </c:pt>
                <c:pt idx="3">
                  <c:v>2018-2019</c:v>
                </c:pt>
                <c:pt idx="4">
                  <c:v>2019-2020</c:v>
                </c:pt>
                <c:pt idx="5">
                  <c:v>2020-2021</c:v>
                </c:pt>
                <c:pt idx="6">
                  <c:v>2021-2022</c:v>
                </c:pt>
                <c:pt idx="7">
                  <c:v>2022-2023</c:v>
                </c:pt>
                <c:pt idx="8">
                  <c:v>2023-2024</c:v>
                </c:pt>
                <c:pt idx="9">
                  <c:v>2024-2025</c:v>
                </c:pt>
              </c:strCache>
            </c:strRef>
          </c:cat>
          <c:val>
            <c:numRef>
              <c:f>Sheet1!$C$2:$C$11</c:f>
              <c:numCache>
                <c:formatCode>"$"#,##0.000000</c:formatCode>
                <c:ptCount val="10"/>
                <c:pt idx="0">
                  <c:v>0.110926</c:v>
                </c:pt>
                <c:pt idx="1">
                  <c:v>0.25306200000000001</c:v>
                </c:pt>
                <c:pt idx="2">
                  <c:v>0.214612</c:v>
                </c:pt>
                <c:pt idx="3">
                  <c:v>0.21573999999999999</c:v>
                </c:pt>
                <c:pt idx="4">
                  <c:v>0.18412899999999999</c:v>
                </c:pt>
                <c:pt idx="5">
                  <c:v>0.16334199999999999</c:v>
                </c:pt>
                <c:pt idx="6">
                  <c:v>0.132604</c:v>
                </c:pt>
                <c:pt idx="7">
                  <c:v>9.9565000000000001E-2</c:v>
                </c:pt>
                <c:pt idx="8">
                  <c:v>8.3048999999999998E-2</c:v>
                </c:pt>
                <c:pt idx="9">
                  <c:v>7.7518000000000004E-2</c:v>
                </c:pt>
              </c:numCache>
            </c:numRef>
          </c:val>
          <c:extLst>
            <c:ext xmlns:c16="http://schemas.microsoft.com/office/drawing/2014/chart" uri="{C3380CC4-5D6E-409C-BE32-E72D297353CC}">
              <c16:uniqueId val="{00000001-BC33-4796-AB2A-9B019887175F}"/>
            </c:ext>
          </c:extLst>
        </c:ser>
        <c:dLbls>
          <c:showLegendKey val="0"/>
          <c:showVal val="0"/>
          <c:showCatName val="0"/>
          <c:showSerName val="0"/>
          <c:showPercent val="0"/>
          <c:showBubbleSize val="0"/>
        </c:dLbls>
        <c:gapWidth val="0"/>
        <c:axId val="1980183631"/>
        <c:axId val="1980184591"/>
      </c:barChart>
      <c:lineChart>
        <c:grouping val="standard"/>
        <c:varyColors val="0"/>
        <c:ser>
          <c:idx val="2"/>
          <c:order val="2"/>
          <c:tx>
            <c:strRef>
              <c:f>Sheet1!$D$1</c:f>
              <c:strCache>
                <c:ptCount val="1"/>
                <c:pt idx="0">
                  <c:v>Total TR</c:v>
                </c:pt>
              </c:strCache>
            </c:strRef>
          </c:tx>
          <c:spPr>
            <a:ln w="28575" cap="rnd">
              <a:solidFill>
                <a:schemeClr val="accent3"/>
              </a:solidFill>
              <a:round/>
            </a:ln>
            <a:effectLst/>
          </c:spPr>
          <c:marker>
            <c:symbol val="none"/>
          </c:marker>
          <c:dLbls>
            <c:dLbl>
              <c:idx val="0"/>
              <c:layout>
                <c:manualLayout>
                  <c:x val="-5.2318668252080855E-2"/>
                  <c:y val="-1.7582415843714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33-4796-AB2A-9B019887175F}"/>
                </c:ext>
              </c:extLst>
            </c:dLbl>
            <c:dLbl>
              <c:idx val="1"/>
              <c:layout>
                <c:manualLayout>
                  <c:x val="-5.2318668252080855E-2"/>
                  <c:y val="-7.7864984450736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33-4796-AB2A-9B019887175F}"/>
                </c:ext>
              </c:extLst>
            </c:dLbl>
            <c:dLbl>
              <c:idx val="2"/>
              <c:layout>
                <c:manualLayout>
                  <c:x val="-3.9239001189060686E-2"/>
                  <c:y val="-4.2700152763307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33-4796-AB2A-9B019887175F}"/>
                </c:ext>
              </c:extLst>
            </c:dLbl>
            <c:dLbl>
              <c:idx val="3"/>
              <c:layout>
                <c:manualLayout>
                  <c:x val="-5.7074910820451796E-2"/>
                  <c:y val="4.5211926455266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33-4796-AB2A-9B019887175F}"/>
                </c:ext>
              </c:extLst>
            </c:dLbl>
            <c:dLbl>
              <c:idx val="4"/>
              <c:layout>
                <c:manualLayout>
                  <c:x val="-6.1831153388822828E-2"/>
                  <c:y val="-3.5164831687429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33-4796-AB2A-9B019887175F}"/>
                </c:ext>
              </c:extLst>
            </c:dLbl>
            <c:dLbl>
              <c:idx val="5"/>
              <c:layout>
                <c:manualLayout>
                  <c:x val="-6.0642092746730172E-2"/>
                  <c:y val="-6.0282568607021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33-4796-AB2A-9B019887175F}"/>
                </c:ext>
              </c:extLst>
            </c:dLbl>
            <c:dLbl>
              <c:idx val="6"/>
              <c:layout>
                <c:manualLayout>
                  <c:x val="-6.6587395957193901E-2"/>
                  <c:y val="-4.2700152763307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33-4796-AB2A-9B019887175F}"/>
                </c:ext>
              </c:extLst>
            </c:dLbl>
            <c:dLbl>
              <c:idx val="7"/>
              <c:layout>
                <c:manualLayout>
                  <c:x val="-6.0642092746730172E-2"/>
                  <c:y val="-5.023547383918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33-4796-AB2A-9B019887175F}"/>
                </c:ext>
              </c:extLst>
            </c:dLbl>
            <c:dLbl>
              <c:idx val="8"/>
              <c:layout>
                <c:manualLayout>
                  <c:x val="-5.4696789536266346E-2"/>
                  <c:y val="-8.5400305526614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33-4796-AB2A-9B019887175F}"/>
                </c:ext>
              </c:extLst>
            </c:dLbl>
            <c:dLbl>
              <c:idx val="9"/>
              <c:layout>
                <c:manualLayout>
                  <c:x val="-3.6860879904875146E-2"/>
                  <c:y val="-6.7817889682899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33-4796-AB2A-9B01988717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2015-2016</c:v>
                </c:pt>
                <c:pt idx="1">
                  <c:v>2016-2017</c:v>
                </c:pt>
                <c:pt idx="2">
                  <c:v>2017-2018</c:v>
                </c:pt>
                <c:pt idx="3">
                  <c:v>2018-2019</c:v>
                </c:pt>
                <c:pt idx="4">
                  <c:v>2019-2020</c:v>
                </c:pt>
                <c:pt idx="5">
                  <c:v>2020-2021</c:v>
                </c:pt>
                <c:pt idx="6">
                  <c:v>2021-2022</c:v>
                </c:pt>
                <c:pt idx="7">
                  <c:v>2022-2023</c:v>
                </c:pt>
                <c:pt idx="8">
                  <c:v>2023-2024</c:v>
                </c:pt>
                <c:pt idx="9">
                  <c:v>2024-2025</c:v>
                </c:pt>
              </c:strCache>
            </c:strRef>
          </c:cat>
          <c:val>
            <c:numRef>
              <c:f>Sheet1!$D$2:$D$11</c:f>
              <c:numCache>
                <c:formatCode>"$"#,##0.000000</c:formatCode>
                <c:ptCount val="10"/>
                <c:pt idx="0">
                  <c:v>0.79339999999999999</c:v>
                </c:pt>
                <c:pt idx="1">
                  <c:v>0.93552999999999997</c:v>
                </c:pt>
                <c:pt idx="2">
                  <c:v>0.88669419999999999</c:v>
                </c:pt>
                <c:pt idx="3">
                  <c:v>0.87918099999999999</c:v>
                </c:pt>
                <c:pt idx="4">
                  <c:v>0.83352300000000001</c:v>
                </c:pt>
                <c:pt idx="5">
                  <c:v>0.80442999999999998</c:v>
                </c:pt>
                <c:pt idx="6">
                  <c:v>0.76914600000000011</c:v>
                </c:pt>
                <c:pt idx="7">
                  <c:v>0.63221099999999997</c:v>
                </c:pt>
                <c:pt idx="8">
                  <c:v>0.56472900000000004</c:v>
                </c:pt>
                <c:pt idx="9">
                  <c:v>0.56501500000000004</c:v>
                </c:pt>
              </c:numCache>
            </c:numRef>
          </c:val>
          <c:smooth val="0"/>
          <c:extLst>
            <c:ext xmlns:c16="http://schemas.microsoft.com/office/drawing/2014/chart" uri="{C3380CC4-5D6E-409C-BE32-E72D297353CC}">
              <c16:uniqueId val="{00000002-BC33-4796-AB2A-9B019887175F}"/>
            </c:ext>
          </c:extLst>
        </c:ser>
        <c:dLbls>
          <c:showLegendKey val="0"/>
          <c:showVal val="0"/>
          <c:showCatName val="0"/>
          <c:showSerName val="0"/>
          <c:showPercent val="0"/>
          <c:showBubbleSize val="0"/>
        </c:dLbls>
        <c:marker val="1"/>
        <c:smooth val="0"/>
        <c:axId val="1980183631"/>
        <c:axId val="1980184591"/>
      </c:lineChart>
      <c:catAx>
        <c:axId val="198018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baseline="0">
                <a:solidFill>
                  <a:schemeClr val="tx1">
                    <a:lumMod val="65000"/>
                    <a:lumOff val="35000"/>
                  </a:schemeClr>
                </a:solidFill>
                <a:latin typeface="+mn-lt"/>
                <a:ea typeface="+mn-ea"/>
                <a:cs typeface="+mn-cs"/>
              </a:defRPr>
            </a:pPr>
            <a:endParaRPr lang="en-US"/>
          </a:p>
        </c:txPr>
        <c:crossAx val="1980184591"/>
        <c:crosses val="autoZero"/>
        <c:auto val="1"/>
        <c:lblAlgn val="ctr"/>
        <c:lblOffset val="100"/>
        <c:noMultiLvlLbl val="0"/>
      </c:catAx>
      <c:valAx>
        <c:axId val="19801845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198018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Taxable Value History – Glenn Heights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3781212841854932E-3"/>
          <c:y val="0.12130620934189947"/>
          <c:w val="0.97384066587395957"/>
          <c:h val="0.81719726402578385"/>
        </c:manualLayout>
      </c:layout>
      <c:barChart>
        <c:barDir val="col"/>
        <c:grouping val="clustered"/>
        <c:varyColors val="0"/>
        <c:ser>
          <c:idx val="0"/>
          <c:order val="0"/>
          <c:tx>
            <c:strRef>
              <c:f>Sheet1!$B$1</c:f>
              <c:strCache>
                <c:ptCount val="1"/>
                <c:pt idx="0">
                  <c:v> 2019-2020 </c:v>
                </c:pt>
              </c:strCache>
            </c:strRef>
          </c:tx>
          <c:spPr>
            <a:solidFill>
              <a:schemeClr val="accent2">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Taxable Valuation </c:v>
                </c:pt>
              </c:strCache>
            </c:strRef>
          </c:cat>
          <c:val>
            <c:numRef>
              <c:f>Sheet1!$B$2</c:f>
              <c:numCache>
                <c:formatCode>"$"#,##0</c:formatCode>
                <c:ptCount val="1"/>
                <c:pt idx="0">
                  <c:v>786525022</c:v>
                </c:pt>
              </c:numCache>
            </c:numRef>
          </c:val>
          <c:extLst>
            <c:ext xmlns:c16="http://schemas.microsoft.com/office/drawing/2014/chart" uri="{C3380CC4-5D6E-409C-BE32-E72D297353CC}">
              <c16:uniqueId val="{00000000-ADBE-4304-8C48-B7BCEEED678F}"/>
            </c:ext>
          </c:extLst>
        </c:ser>
        <c:ser>
          <c:idx val="1"/>
          <c:order val="1"/>
          <c:tx>
            <c:strRef>
              <c:f>Sheet1!$C$1</c:f>
              <c:strCache>
                <c:ptCount val="1"/>
                <c:pt idx="0">
                  <c:v>2020-2021</c:v>
                </c:pt>
              </c:strCache>
            </c:strRef>
          </c:tx>
          <c:spPr>
            <a:solidFill>
              <a:schemeClr val="accent2">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Taxable Valuation </c:v>
                </c:pt>
              </c:strCache>
            </c:strRef>
          </c:cat>
          <c:val>
            <c:numRef>
              <c:f>Sheet1!$C$2</c:f>
              <c:numCache>
                <c:formatCode>"$"#,##0</c:formatCode>
                <c:ptCount val="1"/>
                <c:pt idx="0">
                  <c:v>888057294</c:v>
                </c:pt>
              </c:numCache>
            </c:numRef>
          </c:val>
          <c:extLst>
            <c:ext xmlns:c16="http://schemas.microsoft.com/office/drawing/2014/chart" uri="{C3380CC4-5D6E-409C-BE32-E72D297353CC}">
              <c16:uniqueId val="{00000001-ADBE-4304-8C48-B7BCEEED678F}"/>
            </c:ext>
          </c:extLst>
        </c:ser>
        <c:ser>
          <c:idx val="2"/>
          <c:order val="2"/>
          <c:tx>
            <c:strRef>
              <c:f>Sheet1!$D$1</c:f>
              <c:strCache>
                <c:ptCount val="1"/>
                <c:pt idx="0">
                  <c:v>2021-2022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Taxable Valuation </c:v>
                </c:pt>
              </c:strCache>
            </c:strRef>
          </c:cat>
          <c:val>
            <c:numRef>
              <c:f>Sheet1!$D$2</c:f>
              <c:numCache>
                <c:formatCode>"$"#,##0</c:formatCode>
                <c:ptCount val="1"/>
                <c:pt idx="0">
                  <c:v>1076297746</c:v>
                </c:pt>
              </c:numCache>
            </c:numRef>
          </c:val>
          <c:extLst>
            <c:ext xmlns:c16="http://schemas.microsoft.com/office/drawing/2014/chart" uri="{C3380CC4-5D6E-409C-BE32-E72D297353CC}">
              <c16:uniqueId val="{00000002-ADBE-4304-8C48-B7BCEEED678F}"/>
            </c:ext>
          </c:extLst>
        </c:ser>
        <c:ser>
          <c:idx val="3"/>
          <c:order val="3"/>
          <c:tx>
            <c:strRef>
              <c:f>Sheet1!$E$1</c:f>
              <c:strCache>
                <c:ptCount val="1"/>
                <c:pt idx="0">
                  <c:v>2022-2023</c:v>
                </c:pt>
              </c:strCache>
            </c:strRef>
          </c:tx>
          <c:spPr>
            <a:solidFill>
              <a:schemeClr val="accent6">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Taxable Valuation </c:v>
                </c:pt>
              </c:strCache>
            </c:strRef>
          </c:cat>
          <c:val>
            <c:numRef>
              <c:f>Sheet1!$E$2</c:f>
              <c:numCache>
                <c:formatCode>"$"#,##0</c:formatCode>
                <c:ptCount val="1"/>
                <c:pt idx="0">
                  <c:v>1428111318</c:v>
                </c:pt>
              </c:numCache>
            </c:numRef>
          </c:val>
          <c:extLst>
            <c:ext xmlns:c16="http://schemas.microsoft.com/office/drawing/2014/chart" uri="{C3380CC4-5D6E-409C-BE32-E72D297353CC}">
              <c16:uniqueId val="{00000003-ADBE-4304-8C48-B7BCEEED678F}"/>
            </c:ext>
          </c:extLst>
        </c:ser>
        <c:ser>
          <c:idx val="4"/>
          <c:order val="4"/>
          <c:tx>
            <c:strRef>
              <c:f>Sheet1!$F$1</c:f>
              <c:strCache>
                <c:ptCount val="1"/>
                <c:pt idx="0">
                  <c:v>2023-2024</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Taxable Valuation </c:v>
                </c:pt>
              </c:strCache>
            </c:strRef>
          </c:cat>
          <c:val>
            <c:numRef>
              <c:f>Sheet1!$F$2</c:f>
              <c:numCache>
                <c:formatCode>"$"#,##0</c:formatCode>
                <c:ptCount val="1"/>
                <c:pt idx="0">
                  <c:v>1694394310</c:v>
                </c:pt>
              </c:numCache>
            </c:numRef>
          </c:val>
          <c:extLst>
            <c:ext xmlns:c16="http://schemas.microsoft.com/office/drawing/2014/chart" uri="{C3380CC4-5D6E-409C-BE32-E72D297353CC}">
              <c16:uniqueId val="{00000004-ADBE-4304-8C48-B7BCEEED678F}"/>
            </c:ext>
          </c:extLst>
        </c:ser>
        <c:ser>
          <c:idx val="5"/>
          <c:order val="5"/>
          <c:tx>
            <c:strRef>
              <c:f>Sheet1!$G$1</c:f>
              <c:strCache>
                <c:ptCount val="1"/>
                <c:pt idx="0">
                  <c:v>2024-2025</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Taxable Valuation </c:v>
                </c:pt>
              </c:strCache>
            </c:strRef>
          </c:cat>
          <c:val>
            <c:numRef>
              <c:f>Sheet1!$G$2</c:f>
              <c:numCache>
                <c:formatCode>"$"#,##0</c:formatCode>
                <c:ptCount val="1"/>
                <c:pt idx="0">
                  <c:v>1807082370</c:v>
                </c:pt>
              </c:numCache>
            </c:numRef>
          </c:val>
          <c:extLst>
            <c:ext xmlns:c16="http://schemas.microsoft.com/office/drawing/2014/chart" uri="{C3380CC4-5D6E-409C-BE32-E72D297353CC}">
              <c16:uniqueId val="{00000000-8365-4261-867B-4F23066ACE4E}"/>
            </c:ext>
          </c:extLst>
        </c:ser>
        <c:dLbls>
          <c:dLblPos val="inEnd"/>
          <c:showLegendKey val="0"/>
          <c:showVal val="1"/>
          <c:showCatName val="0"/>
          <c:showSerName val="0"/>
          <c:showPercent val="0"/>
          <c:showBubbleSize val="0"/>
        </c:dLbls>
        <c:gapWidth val="65"/>
        <c:axId val="1976698383"/>
        <c:axId val="1976700303"/>
      </c:barChart>
      <c:catAx>
        <c:axId val="197669838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76700303"/>
        <c:crosses val="autoZero"/>
        <c:auto val="1"/>
        <c:lblAlgn val="ctr"/>
        <c:lblOffset val="100"/>
        <c:noMultiLvlLbl val="0"/>
      </c:catAx>
      <c:valAx>
        <c:axId val="197670030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1"/>
        <c:majorTickMark val="none"/>
        <c:minorTickMark val="none"/>
        <c:tickLblPos val="nextTo"/>
        <c:crossAx val="1976698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2020-2021</c:v>
                </c:pt>
              </c:strCache>
            </c:strRef>
          </c:tx>
          <c:spPr>
            <a:solidFill>
              <a:schemeClr val="bg2">
                <a:lumMod val="2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c:f>
              <c:numCache>
                <c:formatCode>"$"#,##0_);\("$"#,##0\)</c:formatCode>
                <c:ptCount val="1"/>
                <c:pt idx="0">
                  <c:v>6555867</c:v>
                </c:pt>
              </c:numCache>
            </c:numRef>
          </c:cat>
          <c:val>
            <c:numRef>
              <c:f>Sheet1!$B$2</c:f>
              <c:numCache>
                <c:formatCode>"$"#,##0_);\("$"#,##0\)</c:formatCode>
                <c:ptCount val="1"/>
                <c:pt idx="0">
                  <c:v>7143799</c:v>
                </c:pt>
              </c:numCache>
            </c:numRef>
          </c:val>
          <c:extLst>
            <c:ext xmlns:c16="http://schemas.microsoft.com/office/drawing/2014/chart" uri="{C3380CC4-5D6E-409C-BE32-E72D297353CC}">
              <c16:uniqueId val="{00000000-580E-41B2-BCB1-2A71A68501F8}"/>
            </c:ext>
          </c:extLst>
        </c:ser>
        <c:ser>
          <c:idx val="1"/>
          <c:order val="1"/>
          <c:tx>
            <c:strRef>
              <c:f>Sheet1!$C$1</c:f>
              <c:strCache>
                <c:ptCount val="1"/>
                <c:pt idx="0">
                  <c:v>2021-2022</c:v>
                </c:pt>
              </c:strCache>
            </c:strRef>
          </c:tx>
          <c:spPr>
            <a:solidFill>
              <a:schemeClr val="accent2">
                <a:lumMod val="5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c:f>
              <c:numCache>
                <c:formatCode>"$"#,##0_);\("$"#,##0\)</c:formatCode>
                <c:ptCount val="1"/>
                <c:pt idx="0">
                  <c:v>6555867</c:v>
                </c:pt>
              </c:numCache>
            </c:numRef>
          </c:cat>
          <c:val>
            <c:numRef>
              <c:f>Sheet1!$C$2</c:f>
              <c:numCache>
                <c:formatCode>"$"#,##0_);\("$"#,##0\)</c:formatCode>
                <c:ptCount val="1"/>
                <c:pt idx="0">
                  <c:v>8278301</c:v>
                </c:pt>
              </c:numCache>
            </c:numRef>
          </c:val>
          <c:extLst>
            <c:ext xmlns:c16="http://schemas.microsoft.com/office/drawing/2014/chart" uri="{C3380CC4-5D6E-409C-BE32-E72D297353CC}">
              <c16:uniqueId val="{00000001-580E-41B2-BCB1-2A71A68501F8}"/>
            </c:ext>
          </c:extLst>
        </c:ser>
        <c:ser>
          <c:idx val="2"/>
          <c:order val="2"/>
          <c:tx>
            <c:strRef>
              <c:f>Sheet1!$D$1</c:f>
              <c:strCache>
                <c:ptCount val="1"/>
                <c:pt idx="0">
                  <c:v>2022-2023</c:v>
                </c:pt>
              </c:strCache>
            </c:strRef>
          </c:tx>
          <c:spPr>
            <a:solidFill>
              <a:schemeClr val="accent6">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c:f>
              <c:numCache>
                <c:formatCode>"$"#,##0_);\("$"#,##0\)</c:formatCode>
                <c:ptCount val="1"/>
                <c:pt idx="0">
                  <c:v>6555867</c:v>
                </c:pt>
              </c:numCache>
            </c:numRef>
          </c:cat>
          <c:val>
            <c:numRef>
              <c:f>Sheet1!$D$2</c:f>
              <c:numCache>
                <c:formatCode>"$"#,##0_);\("$"#,##0\)</c:formatCode>
                <c:ptCount val="1"/>
                <c:pt idx="0">
                  <c:v>9028677</c:v>
                </c:pt>
              </c:numCache>
            </c:numRef>
          </c:val>
          <c:extLst>
            <c:ext xmlns:c16="http://schemas.microsoft.com/office/drawing/2014/chart" uri="{C3380CC4-5D6E-409C-BE32-E72D297353CC}">
              <c16:uniqueId val="{00000002-580E-41B2-BCB1-2A71A68501F8}"/>
            </c:ext>
          </c:extLst>
        </c:ser>
        <c:ser>
          <c:idx val="3"/>
          <c:order val="3"/>
          <c:tx>
            <c:strRef>
              <c:f>Sheet1!$E$1</c:f>
              <c:strCache>
                <c:ptCount val="1"/>
                <c:pt idx="0">
                  <c:v>2023-2024</c:v>
                </c:pt>
              </c:strCache>
            </c:strRef>
          </c:tx>
          <c:spPr>
            <a:solidFill>
              <a:schemeClr val="tx2">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c:f>
              <c:numCache>
                <c:formatCode>"$"#,##0_);\("$"#,##0\)</c:formatCode>
                <c:ptCount val="1"/>
                <c:pt idx="0">
                  <c:v>6555867</c:v>
                </c:pt>
              </c:numCache>
            </c:numRef>
          </c:cat>
          <c:val>
            <c:numRef>
              <c:f>Sheet1!$E$2</c:f>
              <c:numCache>
                <c:formatCode>"$"#,##0_);\("$"#,##0\)</c:formatCode>
                <c:ptCount val="1"/>
                <c:pt idx="0">
                  <c:v>9568651</c:v>
                </c:pt>
              </c:numCache>
            </c:numRef>
          </c:val>
          <c:extLst>
            <c:ext xmlns:c16="http://schemas.microsoft.com/office/drawing/2014/chart" uri="{C3380CC4-5D6E-409C-BE32-E72D297353CC}">
              <c16:uniqueId val="{00000003-580E-41B2-BCB1-2A71A68501F8}"/>
            </c:ext>
          </c:extLst>
        </c:ser>
        <c:ser>
          <c:idx val="4"/>
          <c:order val="4"/>
          <c:tx>
            <c:strRef>
              <c:f>Sheet1!$F$1</c:f>
              <c:strCache>
                <c:ptCount val="1"/>
                <c:pt idx="0">
                  <c:v>2024-2025</c:v>
                </c:pt>
              </c:strCache>
            </c:strRef>
          </c:tx>
          <c:spPr>
            <a:solidFill>
              <a:srgbClr val="002948">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c:f>
              <c:numCache>
                <c:formatCode>"$"#,##0_);\("$"#,##0\)</c:formatCode>
                <c:ptCount val="1"/>
                <c:pt idx="0">
                  <c:v>6555867</c:v>
                </c:pt>
              </c:numCache>
            </c:numRef>
          </c:cat>
          <c:val>
            <c:numRef>
              <c:f>Sheet1!$F$2</c:f>
              <c:numCache>
                <c:formatCode>"$"#,##0_);\("$"#,##0\)</c:formatCode>
                <c:ptCount val="1"/>
                <c:pt idx="0">
                  <c:v>10210286.452855501</c:v>
                </c:pt>
              </c:numCache>
            </c:numRef>
          </c:val>
          <c:extLst>
            <c:ext xmlns:c16="http://schemas.microsoft.com/office/drawing/2014/chart" uri="{C3380CC4-5D6E-409C-BE32-E72D297353CC}">
              <c16:uniqueId val="{00000004-580E-41B2-BCB1-2A71A68501F8}"/>
            </c:ext>
          </c:extLst>
        </c:ser>
        <c:dLbls>
          <c:dLblPos val="inEnd"/>
          <c:showLegendKey val="0"/>
          <c:showVal val="1"/>
          <c:showCatName val="0"/>
          <c:showSerName val="0"/>
          <c:showPercent val="0"/>
          <c:showBubbleSize val="0"/>
        </c:dLbls>
        <c:gapWidth val="65"/>
        <c:axId val="1072268640"/>
        <c:axId val="1072284480"/>
      </c:barChart>
      <c:catAx>
        <c:axId val="1072268640"/>
        <c:scaling>
          <c:orientation val="minMax"/>
        </c:scaling>
        <c:delete val="1"/>
        <c:axPos val="l"/>
        <c:numFmt formatCode="&quot;$&quot;#,##0_);\(&quot;$&quot;#,##0\)" sourceLinked="1"/>
        <c:majorTickMark val="none"/>
        <c:minorTickMark val="none"/>
        <c:tickLblPos val="nextTo"/>
        <c:crossAx val="1072284480"/>
        <c:crosses val="autoZero"/>
        <c:auto val="1"/>
        <c:lblAlgn val="ctr"/>
        <c:lblOffset val="100"/>
        <c:noMultiLvlLbl val="0"/>
      </c:catAx>
      <c:valAx>
        <c:axId val="10722844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72268640"/>
        <c:crosses val="autoZero"/>
        <c:crossBetween val="between"/>
      </c:valAx>
      <c:spPr>
        <a:solidFill>
          <a:schemeClr val="bg1">
            <a:lumMod val="95000"/>
          </a:schemeClr>
        </a:solidFill>
        <a:ln>
          <a:solidFill>
            <a:schemeClr val="accent1">
              <a:shade val="15000"/>
            </a:schemeClr>
          </a:solidFill>
        </a:ln>
        <a:effectLst/>
      </c:spPr>
    </c:plotArea>
    <c:legend>
      <c:legendPos val="l"/>
      <c:layout>
        <c:manualLayout>
          <c:xMode val="edge"/>
          <c:yMode val="edge"/>
          <c:x val="7.1343638525564806E-3"/>
          <c:y val="9.5376002632813456E-2"/>
          <c:w val="8.9486831387455876E-2"/>
          <c:h val="0.779106710430862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accent1">
          <a:shade val="1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16FF3-BE05-445A-A1B5-DF304293CC4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B88E79C-FCFD-4C4A-8C25-D259ADF432E4}">
      <dgm:prSet phldrT="[Text]" custT="1"/>
      <dgm:spPr>
        <a:solidFill>
          <a:schemeClr val="accent3">
            <a:lumMod val="75000"/>
          </a:schemeClr>
        </a:solidFill>
        <a:effectLst>
          <a:outerShdw blurRad="50800" dist="50800" dir="5400000" algn="ctr" rotWithShape="0">
            <a:srgbClr val="002060"/>
          </a:outerShdw>
        </a:effectLst>
      </dgm:spPr>
      <dgm:t>
        <a:bodyPr/>
        <a:lstStyle/>
        <a:p>
          <a:r>
            <a:rPr lang="en-US" sz="1800" b="1" dirty="0"/>
            <a:t>October</a:t>
          </a:r>
          <a:r>
            <a:rPr lang="en-US" sz="1800" dirty="0"/>
            <a:t> </a:t>
          </a:r>
        </a:p>
        <a:p>
          <a:r>
            <a:rPr lang="en-US" sz="1400" dirty="0"/>
            <a:t>New Fiscal Year</a:t>
          </a:r>
        </a:p>
      </dgm:t>
    </dgm:pt>
    <dgm:pt modelId="{615A7CC2-931C-45CA-8C8D-572387791E0C}" type="parTrans" cxnId="{06377FE9-DECB-475D-AD18-96357EA1F9A8}">
      <dgm:prSet/>
      <dgm:spPr/>
      <dgm:t>
        <a:bodyPr/>
        <a:lstStyle/>
        <a:p>
          <a:endParaRPr lang="en-US"/>
        </a:p>
      </dgm:t>
    </dgm:pt>
    <dgm:pt modelId="{CA8487E9-FF73-4572-B24A-E1DFBB17B058}" type="sibTrans" cxnId="{06377FE9-DECB-475D-AD18-96357EA1F9A8}">
      <dgm:prSet/>
      <dgm:spPr>
        <a:solidFill>
          <a:schemeClr val="accent3"/>
        </a:solidFill>
      </dgm:spPr>
      <dgm:t>
        <a:bodyPr/>
        <a:lstStyle/>
        <a:p>
          <a:endParaRPr lang="en-US"/>
        </a:p>
      </dgm:t>
    </dgm:pt>
    <dgm:pt modelId="{4EEE85A8-89AC-4803-A47B-11B40589E4E4}">
      <dgm:prSet phldrT="[Text]"/>
      <dgm:spPr>
        <a:solidFill>
          <a:srgbClr val="FFC000"/>
        </a:solidFill>
        <a:effectLst>
          <a:outerShdw blurRad="50800" dist="50800" dir="5400000" algn="ctr" rotWithShape="0">
            <a:srgbClr val="002060"/>
          </a:outerShdw>
        </a:effectLst>
      </dgm:spPr>
      <dgm:t>
        <a:bodyPr/>
        <a:lstStyle/>
        <a:p>
          <a:r>
            <a:rPr lang="en-US" b="1" dirty="0"/>
            <a:t>October – December</a:t>
          </a:r>
        </a:p>
        <a:p>
          <a:r>
            <a:rPr lang="en-US" dirty="0"/>
            <a:t>Year end review</a:t>
          </a:r>
        </a:p>
        <a:p>
          <a:r>
            <a:rPr lang="en-US" dirty="0"/>
            <a:t>Goal setting</a:t>
          </a:r>
        </a:p>
      </dgm:t>
    </dgm:pt>
    <dgm:pt modelId="{2AF0FF72-4D08-4D2C-912C-AD7E15247E02}" type="parTrans" cxnId="{C110430D-9165-4988-B6FC-18686EA13C6E}">
      <dgm:prSet/>
      <dgm:spPr/>
      <dgm:t>
        <a:bodyPr/>
        <a:lstStyle/>
        <a:p>
          <a:endParaRPr lang="en-US"/>
        </a:p>
      </dgm:t>
    </dgm:pt>
    <dgm:pt modelId="{B55374EF-87FB-458C-82E5-CC6F89D67475}" type="sibTrans" cxnId="{C110430D-9165-4988-B6FC-18686EA13C6E}">
      <dgm:prSet/>
      <dgm:spPr/>
      <dgm:t>
        <a:bodyPr/>
        <a:lstStyle/>
        <a:p>
          <a:endParaRPr lang="en-US"/>
        </a:p>
      </dgm:t>
    </dgm:pt>
    <dgm:pt modelId="{EAACBB7A-2228-41EB-AE29-8CA42BADE3E0}">
      <dgm:prSet phldrT="[Text]"/>
      <dgm:spPr>
        <a:solidFill>
          <a:srgbClr val="FF9933"/>
        </a:solidFill>
        <a:effectLst>
          <a:outerShdw blurRad="50800" dist="50800" dir="5400000" algn="ctr" rotWithShape="0">
            <a:srgbClr val="002060"/>
          </a:outerShdw>
        </a:effectLst>
      </dgm:spPr>
      <dgm:t>
        <a:bodyPr/>
        <a:lstStyle/>
        <a:p>
          <a:r>
            <a:rPr lang="en-US" b="1" dirty="0"/>
            <a:t>January – February</a:t>
          </a:r>
        </a:p>
        <a:p>
          <a:r>
            <a:rPr lang="en-US" dirty="0"/>
            <a:t>Strategic/capital planning</a:t>
          </a:r>
        </a:p>
      </dgm:t>
    </dgm:pt>
    <dgm:pt modelId="{205F104B-7689-408E-AED4-ACE2432F3FEC}" type="parTrans" cxnId="{C2E526E2-6DD7-4920-B073-C612D96FA7EC}">
      <dgm:prSet/>
      <dgm:spPr/>
      <dgm:t>
        <a:bodyPr/>
        <a:lstStyle/>
        <a:p>
          <a:endParaRPr lang="en-US"/>
        </a:p>
      </dgm:t>
    </dgm:pt>
    <dgm:pt modelId="{CE578558-2A66-40AF-A297-13F3FF5AD57D}" type="sibTrans" cxnId="{C2E526E2-6DD7-4920-B073-C612D96FA7EC}">
      <dgm:prSet/>
      <dgm:spPr/>
      <dgm:t>
        <a:bodyPr/>
        <a:lstStyle/>
        <a:p>
          <a:endParaRPr lang="en-US"/>
        </a:p>
      </dgm:t>
    </dgm:pt>
    <dgm:pt modelId="{CEF9F272-2509-4233-A2D7-AA940D4690E0}">
      <dgm:prSet phldrT="[Text]"/>
      <dgm:spPr>
        <a:solidFill>
          <a:schemeClr val="accent1">
            <a:lumMod val="75000"/>
          </a:schemeClr>
        </a:solidFill>
        <a:effectLst>
          <a:outerShdw blurRad="50800" dist="50800" dir="5400000" algn="ctr" rotWithShape="0">
            <a:srgbClr val="002060"/>
          </a:outerShdw>
        </a:effectLst>
      </dgm:spPr>
      <dgm:t>
        <a:bodyPr/>
        <a:lstStyle/>
        <a:p>
          <a:r>
            <a:rPr lang="en-US" b="1" dirty="0"/>
            <a:t>March – May</a:t>
          </a:r>
        </a:p>
        <a:p>
          <a:r>
            <a:rPr lang="en-US" dirty="0"/>
            <a:t>Budget Preparation and coordination</a:t>
          </a:r>
        </a:p>
        <a:p>
          <a:r>
            <a:rPr lang="en-US" dirty="0"/>
            <a:t>Mid-year review</a:t>
          </a:r>
        </a:p>
      </dgm:t>
    </dgm:pt>
    <dgm:pt modelId="{038D448B-04B1-4649-AAE3-498D8F222991}" type="parTrans" cxnId="{2B1BFC03-75B4-4DE8-8D4C-5A23BE96CCA7}">
      <dgm:prSet/>
      <dgm:spPr/>
      <dgm:t>
        <a:bodyPr/>
        <a:lstStyle/>
        <a:p>
          <a:endParaRPr lang="en-US"/>
        </a:p>
      </dgm:t>
    </dgm:pt>
    <dgm:pt modelId="{EF91DD4F-C57D-4B63-B885-D718DEC0ED83}" type="sibTrans" cxnId="{2B1BFC03-75B4-4DE8-8D4C-5A23BE96CCA7}">
      <dgm:prSet/>
      <dgm:spPr/>
      <dgm:t>
        <a:bodyPr/>
        <a:lstStyle/>
        <a:p>
          <a:endParaRPr lang="en-US"/>
        </a:p>
      </dgm:t>
    </dgm:pt>
    <dgm:pt modelId="{7C16A31B-F0F5-41AD-8206-78429D70D660}">
      <dgm:prSet phldrT="[Text]" custT="1"/>
      <dgm:spPr>
        <a:solidFill>
          <a:schemeClr val="accent4">
            <a:lumMod val="75000"/>
          </a:schemeClr>
        </a:solidFill>
        <a:effectLst>
          <a:outerShdw blurRad="50800" dist="50800" dir="5400000" algn="ctr" rotWithShape="0">
            <a:srgbClr val="002060"/>
          </a:outerShdw>
        </a:effectLst>
      </dgm:spPr>
      <dgm:t>
        <a:bodyPr/>
        <a:lstStyle/>
        <a:p>
          <a:r>
            <a:rPr lang="en-US" sz="1400" b="1" dirty="0"/>
            <a:t>June – July</a:t>
          </a:r>
        </a:p>
        <a:p>
          <a:r>
            <a:rPr lang="en-US" sz="1100" dirty="0"/>
            <a:t>Budget Preparation </a:t>
          </a:r>
        </a:p>
        <a:p>
          <a:r>
            <a:rPr lang="en-US" sz="1100" dirty="0"/>
            <a:t>Tax Rate Calculation</a:t>
          </a:r>
        </a:p>
        <a:p>
          <a:endParaRPr lang="en-US" sz="1100" dirty="0"/>
        </a:p>
      </dgm:t>
    </dgm:pt>
    <dgm:pt modelId="{62DCF520-C518-43CA-9293-09FABBD2EEF8}" type="parTrans" cxnId="{B672B757-199A-4622-B5D4-68901CC58EC3}">
      <dgm:prSet/>
      <dgm:spPr/>
      <dgm:t>
        <a:bodyPr/>
        <a:lstStyle/>
        <a:p>
          <a:endParaRPr lang="en-US"/>
        </a:p>
      </dgm:t>
    </dgm:pt>
    <dgm:pt modelId="{CD77B2A5-820C-4294-8850-4E9E2E526A09}" type="sibTrans" cxnId="{B672B757-199A-4622-B5D4-68901CC58EC3}">
      <dgm:prSet/>
      <dgm:spPr/>
      <dgm:t>
        <a:bodyPr/>
        <a:lstStyle/>
        <a:p>
          <a:endParaRPr lang="en-US"/>
        </a:p>
      </dgm:t>
    </dgm:pt>
    <dgm:pt modelId="{57C49D20-72E3-4D3B-94BF-156A1AF7FDCF}">
      <dgm:prSet phldrT="[Text]"/>
      <dgm:spPr>
        <a:solidFill>
          <a:schemeClr val="accent5">
            <a:lumMod val="75000"/>
          </a:schemeClr>
        </a:solidFill>
        <a:effectLst>
          <a:outerShdw blurRad="50800" dist="50800" dir="5400000" algn="ctr" rotWithShape="0">
            <a:srgbClr val="002060"/>
          </a:outerShdw>
        </a:effectLst>
      </dgm:spPr>
      <dgm:t>
        <a:bodyPr/>
        <a:lstStyle/>
        <a:p>
          <a:r>
            <a:rPr lang="en-US" b="1" dirty="0"/>
            <a:t>August – September</a:t>
          </a:r>
        </a:p>
        <a:p>
          <a:r>
            <a:rPr lang="en-US" dirty="0"/>
            <a:t>Budget Workshops, Public Hearings, Adoption</a:t>
          </a:r>
        </a:p>
      </dgm:t>
    </dgm:pt>
    <dgm:pt modelId="{B9B56FE0-A540-404D-B66A-C952FF256CB0}" type="parTrans" cxnId="{0812CF3A-576E-47C0-8DFA-19E94303B9F1}">
      <dgm:prSet/>
      <dgm:spPr/>
      <dgm:t>
        <a:bodyPr/>
        <a:lstStyle/>
        <a:p>
          <a:endParaRPr lang="en-US"/>
        </a:p>
      </dgm:t>
    </dgm:pt>
    <dgm:pt modelId="{3685434D-32E5-4872-AA07-FA172FF0AE4F}" type="sibTrans" cxnId="{0812CF3A-576E-47C0-8DFA-19E94303B9F1}">
      <dgm:prSet/>
      <dgm:spPr/>
      <dgm:t>
        <a:bodyPr/>
        <a:lstStyle/>
        <a:p>
          <a:endParaRPr lang="en-US"/>
        </a:p>
      </dgm:t>
    </dgm:pt>
    <dgm:pt modelId="{428CA8B1-5426-4826-BBF9-7A04F2463D62}" type="pres">
      <dgm:prSet presAssocID="{41816FF3-BE05-445A-A1B5-DF304293CC4E}" presName="Name0" presStyleCnt="0">
        <dgm:presLayoutVars>
          <dgm:dir/>
          <dgm:resizeHandles val="exact"/>
        </dgm:presLayoutVars>
      </dgm:prSet>
      <dgm:spPr/>
    </dgm:pt>
    <dgm:pt modelId="{66F24463-8EF0-4172-9FDB-CBF2EF28A6D3}" type="pres">
      <dgm:prSet presAssocID="{41816FF3-BE05-445A-A1B5-DF304293CC4E}" presName="cycle" presStyleCnt="0"/>
      <dgm:spPr/>
    </dgm:pt>
    <dgm:pt modelId="{BD04855D-3E0F-4D0A-8EE6-04328DBE391A}" type="pres">
      <dgm:prSet presAssocID="{0B88E79C-FCFD-4C4A-8C25-D259ADF432E4}" presName="nodeFirstNode" presStyleLbl="node1" presStyleIdx="0" presStyleCnt="6" custRadScaleRad="95782" custRadScaleInc="-1447">
        <dgm:presLayoutVars>
          <dgm:bulletEnabled val="1"/>
        </dgm:presLayoutVars>
      </dgm:prSet>
      <dgm:spPr/>
    </dgm:pt>
    <dgm:pt modelId="{4B99252A-35F1-444B-AF15-5CD22BE7E901}" type="pres">
      <dgm:prSet presAssocID="{CA8487E9-FF73-4572-B24A-E1DFBB17B058}" presName="sibTransFirstNode" presStyleLbl="bgShp" presStyleIdx="0" presStyleCnt="1"/>
      <dgm:spPr/>
    </dgm:pt>
    <dgm:pt modelId="{8A839E6E-3029-48CF-ACFD-F4B94AFAE8C0}" type="pres">
      <dgm:prSet presAssocID="{4EEE85A8-89AC-4803-A47B-11B40589E4E4}" presName="nodeFollowingNodes" presStyleLbl="node1" presStyleIdx="1" presStyleCnt="6" custRadScaleRad="101079" custRadScaleInc="686">
        <dgm:presLayoutVars>
          <dgm:bulletEnabled val="1"/>
        </dgm:presLayoutVars>
      </dgm:prSet>
      <dgm:spPr/>
    </dgm:pt>
    <dgm:pt modelId="{192343F9-9626-448F-9B07-33037727110E}" type="pres">
      <dgm:prSet presAssocID="{EAACBB7A-2228-41EB-AE29-8CA42BADE3E0}" presName="nodeFollowingNodes" presStyleLbl="node1" presStyleIdx="2" presStyleCnt="6" custRadScaleRad="93681" custRadScaleInc="-17460">
        <dgm:presLayoutVars>
          <dgm:bulletEnabled val="1"/>
        </dgm:presLayoutVars>
      </dgm:prSet>
      <dgm:spPr/>
    </dgm:pt>
    <dgm:pt modelId="{77BEB1AD-65B7-42E2-AD37-2FD0C84C703F}" type="pres">
      <dgm:prSet presAssocID="{CEF9F272-2509-4233-A2D7-AA940D4690E0}" presName="nodeFollowingNodes" presStyleLbl="node1" presStyleIdx="3" presStyleCnt="6" custScaleX="94209" custScaleY="109550" custRadScaleRad="92789" custRadScaleInc="956">
        <dgm:presLayoutVars>
          <dgm:bulletEnabled val="1"/>
        </dgm:presLayoutVars>
      </dgm:prSet>
      <dgm:spPr/>
    </dgm:pt>
    <dgm:pt modelId="{22B09AA5-D425-411B-9090-3DF7E19FA924}" type="pres">
      <dgm:prSet presAssocID="{7C16A31B-F0F5-41AD-8206-78429D70D660}" presName="nodeFollowingNodes" presStyleLbl="node1" presStyleIdx="4" presStyleCnt="6" custRadScaleRad="114647" custRadScaleInc="26480">
        <dgm:presLayoutVars>
          <dgm:bulletEnabled val="1"/>
        </dgm:presLayoutVars>
      </dgm:prSet>
      <dgm:spPr/>
    </dgm:pt>
    <dgm:pt modelId="{C36EF922-4DD8-4DB1-BBC7-A350EAC52BC8}" type="pres">
      <dgm:prSet presAssocID="{57C49D20-72E3-4D3B-94BF-156A1AF7FDCF}" presName="nodeFollowingNodes" presStyleLbl="node1" presStyleIdx="5" presStyleCnt="6" custRadScaleRad="107169" custRadScaleInc="-1078">
        <dgm:presLayoutVars>
          <dgm:bulletEnabled val="1"/>
        </dgm:presLayoutVars>
      </dgm:prSet>
      <dgm:spPr/>
    </dgm:pt>
  </dgm:ptLst>
  <dgm:cxnLst>
    <dgm:cxn modelId="{2B1BFC03-75B4-4DE8-8D4C-5A23BE96CCA7}" srcId="{41816FF3-BE05-445A-A1B5-DF304293CC4E}" destId="{CEF9F272-2509-4233-A2D7-AA940D4690E0}" srcOrd="3" destOrd="0" parTransId="{038D448B-04B1-4649-AAE3-498D8F222991}" sibTransId="{EF91DD4F-C57D-4B63-B885-D718DEC0ED83}"/>
    <dgm:cxn modelId="{C110430D-9165-4988-B6FC-18686EA13C6E}" srcId="{41816FF3-BE05-445A-A1B5-DF304293CC4E}" destId="{4EEE85A8-89AC-4803-A47B-11B40589E4E4}" srcOrd="1" destOrd="0" parTransId="{2AF0FF72-4D08-4D2C-912C-AD7E15247E02}" sibTransId="{B55374EF-87FB-458C-82E5-CC6F89D67475}"/>
    <dgm:cxn modelId="{312FBD1D-08AE-4A0D-B5FE-6862C4130C72}" type="presOf" srcId="{CEF9F272-2509-4233-A2D7-AA940D4690E0}" destId="{77BEB1AD-65B7-42E2-AD37-2FD0C84C703F}" srcOrd="0" destOrd="0" presId="urn:microsoft.com/office/officeart/2005/8/layout/cycle3"/>
    <dgm:cxn modelId="{65F4C631-1B9F-4B3E-A512-2B54F2006CDA}" type="presOf" srcId="{57C49D20-72E3-4D3B-94BF-156A1AF7FDCF}" destId="{C36EF922-4DD8-4DB1-BBC7-A350EAC52BC8}" srcOrd="0" destOrd="0" presId="urn:microsoft.com/office/officeart/2005/8/layout/cycle3"/>
    <dgm:cxn modelId="{0812CF3A-576E-47C0-8DFA-19E94303B9F1}" srcId="{41816FF3-BE05-445A-A1B5-DF304293CC4E}" destId="{57C49D20-72E3-4D3B-94BF-156A1AF7FDCF}" srcOrd="5" destOrd="0" parTransId="{B9B56FE0-A540-404D-B66A-C952FF256CB0}" sibTransId="{3685434D-32E5-4872-AA07-FA172FF0AE4F}"/>
    <dgm:cxn modelId="{F7221D46-671D-4174-A7D3-6F602AE259AB}" type="presOf" srcId="{CA8487E9-FF73-4572-B24A-E1DFBB17B058}" destId="{4B99252A-35F1-444B-AF15-5CD22BE7E901}" srcOrd="0" destOrd="0" presId="urn:microsoft.com/office/officeart/2005/8/layout/cycle3"/>
    <dgm:cxn modelId="{B672B757-199A-4622-B5D4-68901CC58EC3}" srcId="{41816FF3-BE05-445A-A1B5-DF304293CC4E}" destId="{7C16A31B-F0F5-41AD-8206-78429D70D660}" srcOrd="4" destOrd="0" parTransId="{62DCF520-C518-43CA-9293-09FABBD2EEF8}" sibTransId="{CD77B2A5-820C-4294-8850-4E9E2E526A09}"/>
    <dgm:cxn modelId="{6D00498C-5B6D-4241-98EF-30CC6BB4B0B4}" type="presOf" srcId="{EAACBB7A-2228-41EB-AE29-8CA42BADE3E0}" destId="{192343F9-9626-448F-9B07-33037727110E}" srcOrd="0" destOrd="0" presId="urn:microsoft.com/office/officeart/2005/8/layout/cycle3"/>
    <dgm:cxn modelId="{935C19AB-A190-4D17-9BA5-8F85C85E6CB0}" type="presOf" srcId="{7C16A31B-F0F5-41AD-8206-78429D70D660}" destId="{22B09AA5-D425-411B-9090-3DF7E19FA924}" srcOrd="0" destOrd="0" presId="urn:microsoft.com/office/officeart/2005/8/layout/cycle3"/>
    <dgm:cxn modelId="{65C7ABBF-779C-46BD-AA22-012F01F0A9C3}" type="presOf" srcId="{0B88E79C-FCFD-4C4A-8C25-D259ADF432E4}" destId="{BD04855D-3E0F-4D0A-8EE6-04328DBE391A}" srcOrd="0" destOrd="0" presId="urn:microsoft.com/office/officeart/2005/8/layout/cycle3"/>
    <dgm:cxn modelId="{6E35B9C8-A566-4EBF-8B92-310FE7375574}" type="presOf" srcId="{41816FF3-BE05-445A-A1B5-DF304293CC4E}" destId="{428CA8B1-5426-4826-BBF9-7A04F2463D62}" srcOrd="0" destOrd="0" presId="urn:microsoft.com/office/officeart/2005/8/layout/cycle3"/>
    <dgm:cxn modelId="{C2E526E2-6DD7-4920-B073-C612D96FA7EC}" srcId="{41816FF3-BE05-445A-A1B5-DF304293CC4E}" destId="{EAACBB7A-2228-41EB-AE29-8CA42BADE3E0}" srcOrd="2" destOrd="0" parTransId="{205F104B-7689-408E-AED4-ACE2432F3FEC}" sibTransId="{CE578558-2A66-40AF-A297-13F3FF5AD57D}"/>
    <dgm:cxn modelId="{06377FE9-DECB-475D-AD18-96357EA1F9A8}" srcId="{41816FF3-BE05-445A-A1B5-DF304293CC4E}" destId="{0B88E79C-FCFD-4C4A-8C25-D259ADF432E4}" srcOrd="0" destOrd="0" parTransId="{615A7CC2-931C-45CA-8C8D-572387791E0C}" sibTransId="{CA8487E9-FF73-4572-B24A-E1DFBB17B058}"/>
    <dgm:cxn modelId="{8B8F8AFD-DC5E-404F-9402-53B24BF67D89}" type="presOf" srcId="{4EEE85A8-89AC-4803-A47B-11B40589E4E4}" destId="{8A839E6E-3029-48CF-ACFD-F4B94AFAE8C0}" srcOrd="0" destOrd="0" presId="urn:microsoft.com/office/officeart/2005/8/layout/cycle3"/>
    <dgm:cxn modelId="{5223CC09-0FBB-4858-AADC-3ADEC776FF4C}" type="presParOf" srcId="{428CA8B1-5426-4826-BBF9-7A04F2463D62}" destId="{66F24463-8EF0-4172-9FDB-CBF2EF28A6D3}" srcOrd="0" destOrd="0" presId="urn:microsoft.com/office/officeart/2005/8/layout/cycle3"/>
    <dgm:cxn modelId="{1EC9D8FB-529C-436D-97E1-583044EBFAC8}" type="presParOf" srcId="{66F24463-8EF0-4172-9FDB-CBF2EF28A6D3}" destId="{BD04855D-3E0F-4D0A-8EE6-04328DBE391A}" srcOrd="0" destOrd="0" presId="urn:microsoft.com/office/officeart/2005/8/layout/cycle3"/>
    <dgm:cxn modelId="{DDF86566-8316-4718-AFF2-5E61865BA4FA}" type="presParOf" srcId="{66F24463-8EF0-4172-9FDB-CBF2EF28A6D3}" destId="{4B99252A-35F1-444B-AF15-5CD22BE7E901}" srcOrd="1" destOrd="0" presId="urn:microsoft.com/office/officeart/2005/8/layout/cycle3"/>
    <dgm:cxn modelId="{4664B3ED-78B7-41BC-9332-F879D74AF631}" type="presParOf" srcId="{66F24463-8EF0-4172-9FDB-CBF2EF28A6D3}" destId="{8A839E6E-3029-48CF-ACFD-F4B94AFAE8C0}" srcOrd="2" destOrd="0" presId="urn:microsoft.com/office/officeart/2005/8/layout/cycle3"/>
    <dgm:cxn modelId="{80601BC4-2E20-44FC-B008-11BC61842BB6}" type="presParOf" srcId="{66F24463-8EF0-4172-9FDB-CBF2EF28A6D3}" destId="{192343F9-9626-448F-9B07-33037727110E}" srcOrd="3" destOrd="0" presId="urn:microsoft.com/office/officeart/2005/8/layout/cycle3"/>
    <dgm:cxn modelId="{D6906A91-9A98-4789-99A7-99942A69B1AB}" type="presParOf" srcId="{66F24463-8EF0-4172-9FDB-CBF2EF28A6D3}" destId="{77BEB1AD-65B7-42E2-AD37-2FD0C84C703F}" srcOrd="4" destOrd="0" presId="urn:microsoft.com/office/officeart/2005/8/layout/cycle3"/>
    <dgm:cxn modelId="{E84EF220-86E9-4577-B354-C6CD6ED3A5F3}" type="presParOf" srcId="{66F24463-8EF0-4172-9FDB-CBF2EF28A6D3}" destId="{22B09AA5-D425-411B-9090-3DF7E19FA924}" srcOrd="5" destOrd="0" presId="urn:microsoft.com/office/officeart/2005/8/layout/cycle3"/>
    <dgm:cxn modelId="{7545FA9E-B4AE-443C-8C10-119E4A934B95}" type="presParOf" srcId="{66F24463-8EF0-4172-9FDB-CBF2EF28A6D3}" destId="{C36EF922-4DD8-4DB1-BBC7-A350EAC52BC8}" srcOrd="6" destOrd="0" presId="urn:microsoft.com/office/officeart/2005/8/layout/cycle3"/>
  </dgm:cxnLst>
  <dgm:bg>
    <a:noFill/>
    <a:effectLst>
      <a:outerShdw blurRad="50800" dist="38100" dir="2700000" algn="tl" rotWithShape="0">
        <a:schemeClr val="accent3">
          <a:lumMod val="75000"/>
          <a:alpha val="40000"/>
        </a:schemeClr>
      </a:outerShdw>
    </a:effectLst>
  </dgm:bg>
  <dgm:whole>
    <a:ln>
      <a:gradFill>
        <a:gsLst>
          <a:gs pos="0">
            <a:schemeClr val="accent1">
              <a:lumMod val="5000"/>
              <a:lumOff val="95000"/>
            </a:schemeClr>
          </a:gs>
          <a:gs pos="72000">
            <a:srgbClr val="00213A"/>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9252A-35F1-444B-AF15-5CD22BE7E901}">
      <dsp:nvSpPr>
        <dsp:cNvPr id="0" name=""/>
        <dsp:cNvSpPr/>
      </dsp:nvSpPr>
      <dsp:spPr>
        <a:xfrm>
          <a:off x="2819259" y="60676"/>
          <a:ext cx="4991797" cy="4991797"/>
        </a:xfrm>
        <a:prstGeom prst="circularArrow">
          <a:avLst>
            <a:gd name="adj1" fmla="val 5274"/>
            <a:gd name="adj2" fmla="val 312630"/>
            <a:gd name="adj3" fmla="val 14200961"/>
            <a:gd name="adj4" fmla="val 17142935"/>
            <a:gd name="adj5" fmla="val 5477"/>
          </a:avLst>
        </a:prstGeom>
        <a:solidFill>
          <a:schemeClr val="accent3"/>
        </a:solidFill>
        <a:ln>
          <a:noFill/>
        </a:ln>
        <a:effectLst/>
      </dsp:spPr>
      <dsp:style>
        <a:lnRef idx="0">
          <a:scrgbClr r="0" g="0" b="0"/>
        </a:lnRef>
        <a:fillRef idx="1">
          <a:scrgbClr r="0" g="0" b="0"/>
        </a:fillRef>
        <a:effectRef idx="0">
          <a:scrgbClr r="0" g="0" b="0"/>
        </a:effectRef>
        <a:fontRef idx="minor"/>
      </dsp:style>
    </dsp:sp>
    <dsp:sp modelId="{BD04855D-3E0F-4D0A-8EE6-04328DBE391A}">
      <dsp:nvSpPr>
        <dsp:cNvPr id="0" name=""/>
        <dsp:cNvSpPr/>
      </dsp:nvSpPr>
      <dsp:spPr>
        <a:xfrm>
          <a:off x="4351652" y="66400"/>
          <a:ext cx="1927011" cy="963505"/>
        </a:xfrm>
        <a:prstGeom prst="roundRect">
          <a:avLst/>
        </a:prstGeom>
        <a:solidFill>
          <a:schemeClr val="accent3">
            <a:lumMod val="75000"/>
          </a:schemeClr>
        </a:solidFill>
        <a:ln w="17145" cap="flat" cmpd="sng" algn="ctr">
          <a:solidFill>
            <a:schemeClr val="lt1">
              <a:hueOff val="0"/>
              <a:satOff val="0"/>
              <a:lumOff val="0"/>
              <a:alphaOff val="0"/>
            </a:schemeClr>
          </a:solidFill>
          <a:prstDash val="solid"/>
        </a:ln>
        <a:effectLst>
          <a:outerShdw blurRad="50800" dist="50800" dir="5400000" algn="ctr" rotWithShape="0">
            <a:srgbClr val="00206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October</a:t>
          </a:r>
          <a:r>
            <a:rPr lang="en-US" sz="1800" kern="1200" dirty="0"/>
            <a:t> </a:t>
          </a:r>
        </a:p>
        <a:p>
          <a:pPr marL="0" lvl="0" indent="0" algn="ctr" defTabSz="800100">
            <a:lnSpc>
              <a:spcPct val="90000"/>
            </a:lnSpc>
            <a:spcBef>
              <a:spcPct val="0"/>
            </a:spcBef>
            <a:spcAft>
              <a:spcPct val="35000"/>
            </a:spcAft>
            <a:buNone/>
          </a:pPr>
          <a:r>
            <a:rPr lang="en-US" sz="1400" kern="1200" dirty="0"/>
            <a:t>New Fiscal Year</a:t>
          </a:r>
        </a:p>
      </dsp:txBody>
      <dsp:txXfrm>
        <a:off x="4398686" y="113434"/>
        <a:ext cx="1832943" cy="869437"/>
      </dsp:txXfrm>
    </dsp:sp>
    <dsp:sp modelId="{8A839E6E-3029-48CF-ACFD-F4B94AFAE8C0}">
      <dsp:nvSpPr>
        <dsp:cNvPr id="0" name=""/>
        <dsp:cNvSpPr/>
      </dsp:nvSpPr>
      <dsp:spPr>
        <a:xfrm>
          <a:off x="6155797" y="993364"/>
          <a:ext cx="1927011" cy="963505"/>
        </a:xfrm>
        <a:prstGeom prst="roundRect">
          <a:avLst/>
        </a:prstGeom>
        <a:solidFill>
          <a:srgbClr val="FFC000"/>
        </a:solidFill>
        <a:ln w="17145" cap="flat" cmpd="sng" algn="ctr">
          <a:solidFill>
            <a:schemeClr val="lt1">
              <a:hueOff val="0"/>
              <a:satOff val="0"/>
              <a:lumOff val="0"/>
              <a:alphaOff val="0"/>
            </a:schemeClr>
          </a:solidFill>
          <a:prstDash val="solid"/>
        </a:ln>
        <a:effectLst>
          <a:outerShdw blurRad="50800" dist="50800" dir="5400000" algn="ctr" rotWithShape="0">
            <a:srgbClr val="00206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October – December</a:t>
          </a:r>
        </a:p>
        <a:p>
          <a:pPr marL="0" lvl="0" indent="0" algn="ctr" defTabSz="533400">
            <a:lnSpc>
              <a:spcPct val="90000"/>
            </a:lnSpc>
            <a:spcBef>
              <a:spcPct val="0"/>
            </a:spcBef>
            <a:spcAft>
              <a:spcPct val="35000"/>
            </a:spcAft>
            <a:buNone/>
          </a:pPr>
          <a:r>
            <a:rPr lang="en-US" sz="1200" kern="1200" dirty="0"/>
            <a:t>Year end review</a:t>
          </a:r>
        </a:p>
        <a:p>
          <a:pPr marL="0" lvl="0" indent="0" algn="ctr" defTabSz="533400">
            <a:lnSpc>
              <a:spcPct val="90000"/>
            </a:lnSpc>
            <a:spcBef>
              <a:spcPct val="0"/>
            </a:spcBef>
            <a:spcAft>
              <a:spcPct val="35000"/>
            </a:spcAft>
            <a:buNone/>
          </a:pPr>
          <a:r>
            <a:rPr lang="en-US" sz="1200" kern="1200" dirty="0"/>
            <a:t>Goal setting</a:t>
          </a:r>
        </a:p>
      </dsp:txBody>
      <dsp:txXfrm>
        <a:off x="6202831" y="1040398"/>
        <a:ext cx="1832943" cy="869437"/>
      </dsp:txXfrm>
    </dsp:sp>
    <dsp:sp modelId="{192343F9-9626-448F-9B07-33037727110E}">
      <dsp:nvSpPr>
        <dsp:cNvPr id="0" name=""/>
        <dsp:cNvSpPr/>
      </dsp:nvSpPr>
      <dsp:spPr>
        <a:xfrm>
          <a:off x="6147701" y="2686387"/>
          <a:ext cx="1927011" cy="963505"/>
        </a:xfrm>
        <a:prstGeom prst="roundRect">
          <a:avLst/>
        </a:prstGeom>
        <a:solidFill>
          <a:srgbClr val="FF9933"/>
        </a:solidFill>
        <a:ln w="17145" cap="flat" cmpd="sng" algn="ctr">
          <a:solidFill>
            <a:schemeClr val="lt1">
              <a:hueOff val="0"/>
              <a:satOff val="0"/>
              <a:lumOff val="0"/>
              <a:alphaOff val="0"/>
            </a:schemeClr>
          </a:solidFill>
          <a:prstDash val="solid"/>
        </a:ln>
        <a:effectLst>
          <a:outerShdw blurRad="50800" dist="50800" dir="5400000" algn="ctr" rotWithShape="0">
            <a:srgbClr val="00206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January – February</a:t>
          </a:r>
        </a:p>
        <a:p>
          <a:pPr marL="0" lvl="0" indent="0" algn="ctr" defTabSz="533400">
            <a:lnSpc>
              <a:spcPct val="90000"/>
            </a:lnSpc>
            <a:spcBef>
              <a:spcPct val="0"/>
            </a:spcBef>
            <a:spcAft>
              <a:spcPct val="35000"/>
            </a:spcAft>
            <a:buNone/>
          </a:pPr>
          <a:r>
            <a:rPr lang="en-US" sz="1200" kern="1200" dirty="0"/>
            <a:t>Strategic/capital planning</a:t>
          </a:r>
        </a:p>
      </dsp:txBody>
      <dsp:txXfrm>
        <a:off x="6194735" y="2733421"/>
        <a:ext cx="1832943" cy="869437"/>
      </dsp:txXfrm>
    </dsp:sp>
    <dsp:sp modelId="{77BEB1AD-65B7-42E2-AD37-2FD0C84C703F}">
      <dsp:nvSpPr>
        <dsp:cNvPr id="0" name=""/>
        <dsp:cNvSpPr/>
      </dsp:nvSpPr>
      <dsp:spPr>
        <a:xfrm>
          <a:off x="4416517" y="3838855"/>
          <a:ext cx="1815417" cy="1055520"/>
        </a:xfrm>
        <a:prstGeom prst="roundRect">
          <a:avLst/>
        </a:prstGeom>
        <a:solidFill>
          <a:schemeClr val="accent1">
            <a:lumMod val="75000"/>
          </a:schemeClr>
        </a:solidFill>
        <a:ln w="17145" cap="flat" cmpd="sng" algn="ctr">
          <a:solidFill>
            <a:schemeClr val="lt1">
              <a:hueOff val="0"/>
              <a:satOff val="0"/>
              <a:lumOff val="0"/>
              <a:alphaOff val="0"/>
            </a:schemeClr>
          </a:solidFill>
          <a:prstDash val="solid"/>
        </a:ln>
        <a:effectLst>
          <a:outerShdw blurRad="50800" dist="50800" dir="5400000" algn="ctr" rotWithShape="0">
            <a:srgbClr val="00206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March – May</a:t>
          </a:r>
        </a:p>
        <a:p>
          <a:pPr marL="0" lvl="0" indent="0" algn="ctr" defTabSz="533400">
            <a:lnSpc>
              <a:spcPct val="90000"/>
            </a:lnSpc>
            <a:spcBef>
              <a:spcPct val="0"/>
            </a:spcBef>
            <a:spcAft>
              <a:spcPct val="35000"/>
            </a:spcAft>
            <a:buNone/>
          </a:pPr>
          <a:r>
            <a:rPr lang="en-US" sz="1200" kern="1200" dirty="0"/>
            <a:t>Budget Preparation and coordination</a:t>
          </a:r>
        </a:p>
        <a:p>
          <a:pPr marL="0" lvl="0" indent="0" algn="ctr" defTabSz="533400">
            <a:lnSpc>
              <a:spcPct val="90000"/>
            </a:lnSpc>
            <a:spcBef>
              <a:spcPct val="0"/>
            </a:spcBef>
            <a:spcAft>
              <a:spcPct val="35000"/>
            </a:spcAft>
            <a:buNone/>
          </a:pPr>
          <a:r>
            <a:rPr lang="en-US" sz="1200" kern="1200" dirty="0"/>
            <a:t>Mid-year review</a:t>
          </a:r>
        </a:p>
      </dsp:txBody>
      <dsp:txXfrm>
        <a:off x="4468043" y="3890381"/>
        <a:ext cx="1712365" cy="952468"/>
      </dsp:txXfrm>
    </dsp:sp>
    <dsp:sp modelId="{22B09AA5-D425-411B-9090-3DF7E19FA924}">
      <dsp:nvSpPr>
        <dsp:cNvPr id="0" name=""/>
        <dsp:cNvSpPr/>
      </dsp:nvSpPr>
      <dsp:spPr>
        <a:xfrm>
          <a:off x="2149413" y="2660685"/>
          <a:ext cx="1927011" cy="963505"/>
        </a:xfrm>
        <a:prstGeom prst="roundRect">
          <a:avLst/>
        </a:prstGeom>
        <a:solidFill>
          <a:schemeClr val="accent4">
            <a:lumMod val="75000"/>
          </a:schemeClr>
        </a:solidFill>
        <a:ln w="17145" cap="flat" cmpd="sng" algn="ctr">
          <a:solidFill>
            <a:schemeClr val="lt1">
              <a:hueOff val="0"/>
              <a:satOff val="0"/>
              <a:lumOff val="0"/>
              <a:alphaOff val="0"/>
            </a:schemeClr>
          </a:solidFill>
          <a:prstDash val="solid"/>
        </a:ln>
        <a:effectLst>
          <a:outerShdw blurRad="50800" dist="50800" dir="5400000" algn="ctr" rotWithShape="0">
            <a:srgbClr val="00206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June – July</a:t>
          </a:r>
        </a:p>
        <a:p>
          <a:pPr marL="0" lvl="0" indent="0" algn="ctr" defTabSz="622300">
            <a:lnSpc>
              <a:spcPct val="90000"/>
            </a:lnSpc>
            <a:spcBef>
              <a:spcPct val="0"/>
            </a:spcBef>
            <a:spcAft>
              <a:spcPct val="35000"/>
            </a:spcAft>
            <a:buNone/>
          </a:pPr>
          <a:r>
            <a:rPr lang="en-US" sz="1100" kern="1200" dirty="0"/>
            <a:t>Budget Preparation </a:t>
          </a:r>
        </a:p>
        <a:p>
          <a:pPr marL="0" lvl="0" indent="0" algn="ctr" defTabSz="622300">
            <a:lnSpc>
              <a:spcPct val="90000"/>
            </a:lnSpc>
            <a:spcBef>
              <a:spcPct val="0"/>
            </a:spcBef>
            <a:spcAft>
              <a:spcPct val="35000"/>
            </a:spcAft>
            <a:buNone/>
          </a:pPr>
          <a:r>
            <a:rPr lang="en-US" sz="1100" kern="1200" dirty="0"/>
            <a:t>Tax Rate Calculation</a:t>
          </a:r>
        </a:p>
        <a:p>
          <a:pPr marL="0" lvl="0" indent="0" algn="ctr" defTabSz="622300">
            <a:lnSpc>
              <a:spcPct val="90000"/>
            </a:lnSpc>
            <a:spcBef>
              <a:spcPct val="0"/>
            </a:spcBef>
            <a:spcAft>
              <a:spcPct val="35000"/>
            </a:spcAft>
            <a:buNone/>
          </a:pPr>
          <a:endParaRPr lang="en-US" sz="1100" kern="1200" dirty="0"/>
        </a:p>
      </dsp:txBody>
      <dsp:txXfrm>
        <a:off x="2196447" y="2707719"/>
        <a:ext cx="1832943" cy="869437"/>
      </dsp:txXfrm>
    </dsp:sp>
    <dsp:sp modelId="{C36EF922-4DD8-4DB1-BBC7-A350EAC52BC8}">
      <dsp:nvSpPr>
        <dsp:cNvPr id="0" name=""/>
        <dsp:cNvSpPr/>
      </dsp:nvSpPr>
      <dsp:spPr>
        <a:xfrm>
          <a:off x="2486943" y="939002"/>
          <a:ext cx="1927011" cy="963505"/>
        </a:xfrm>
        <a:prstGeom prst="roundRect">
          <a:avLst/>
        </a:prstGeom>
        <a:solidFill>
          <a:schemeClr val="accent5">
            <a:lumMod val="75000"/>
          </a:schemeClr>
        </a:solidFill>
        <a:ln w="17145" cap="flat" cmpd="sng" algn="ctr">
          <a:solidFill>
            <a:schemeClr val="lt1">
              <a:hueOff val="0"/>
              <a:satOff val="0"/>
              <a:lumOff val="0"/>
              <a:alphaOff val="0"/>
            </a:schemeClr>
          </a:solidFill>
          <a:prstDash val="solid"/>
        </a:ln>
        <a:effectLst>
          <a:outerShdw blurRad="50800" dist="50800" dir="5400000" algn="ctr" rotWithShape="0">
            <a:srgbClr val="00206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August – September</a:t>
          </a:r>
        </a:p>
        <a:p>
          <a:pPr marL="0" lvl="0" indent="0" algn="ctr" defTabSz="533400">
            <a:lnSpc>
              <a:spcPct val="90000"/>
            </a:lnSpc>
            <a:spcBef>
              <a:spcPct val="0"/>
            </a:spcBef>
            <a:spcAft>
              <a:spcPct val="35000"/>
            </a:spcAft>
            <a:buNone/>
          </a:pPr>
          <a:r>
            <a:rPr lang="en-US" sz="1200" kern="1200" dirty="0"/>
            <a:t>Budget Workshops, Public Hearings, Adoption</a:t>
          </a:r>
        </a:p>
      </dsp:txBody>
      <dsp:txXfrm>
        <a:off x="2533977" y="986036"/>
        <a:ext cx="1832943" cy="8694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0.06724</cdr:x>
      <cdr:y>0.79723</cdr:y>
    </cdr:from>
    <cdr:to>
      <cdr:x>0.17403</cdr:x>
      <cdr:y>0.84943</cdr:y>
    </cdr:to>
    <cdr:sp macro="" textlink="">
      <cdr:nvSpPr>
        <cdr:cNvPr id="2" name="TextBox 1">
          <a:extLst xmlns:a="http://schemas.openxmlformats.org/drawingml/2006/main">
            <a:ext uri="{FF2B5EF4-FFF2-40B4-BE49-F238E27FC236}">
              <a16:creationId xmlns:a16="http://schemas.microsoft.com/office/drawing/2014/main" id="{CB5A3D09-FA7E-B845-EDC0-4535FCFF707E}"/>
            </a:ext>
          </a:extLst>
        </cdr:cNvPr>
        <cdr:cNvSpPr txBox="1"/>
      </cdr:nvSpPr>
      <cdr:spPr>
        <a:xfrm xmlns:a="http://schemas.openxmlformats.org/drawingml/2006/main">
          <a:off x="718161" y="4030964"/>
          <a:ext cx="1140591" cy="263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chemeClr val="bg1"/>
              </a:solidFill>
            </a:rPr>
            <a:t>2019-2020</a:t>
          </a:r>
        </a:p>
      </cdr:txBody>
    </cdr:sp>
  </cdr:relSizeAnchor>
  <cdr:relSizeAnchor xmlns:cdr="http://schemas.openxmlformats.org/drawingml/2006/chartDrawing">
    <cdr:from>
      <cdr:x>0.22163</cdr:x>
      <cdr:y>0.798</cdr:y>
    </cdr:from>
    <cdr:to>
      <cdr:x>0.32843</cdr:x>
      <cdr:y>0.8502</cdr:y>
    </cdr:to>
    <cdr:sp macro="" textlink="">
      <cdr:nvSpPr>
        <cdr:cNvPr id="3" name="TextBox 1">
          <a:extLst xmlns:a="http://schemas.openxmlformats.org/drawingml/2006/main">
            <a:ext uri="{FF2B5EF4-FFF2-40B4-BE49-F238E27FC236}">
              <a16:creationId xmlns:a16="http://schemas.microsoft.com/office/drawing/2014/main" id="{A0E0BF11-C992-3494-C18E-B12692ADB264}"/>
            </a:ext>
          </a:extLst>
        </cdr:cNvPr>
        <cdr:cNvSpPr txBox="1"/>
      </cdr:nvSpPr>
      <cdr:spPr>
        <a:xfrm xmlns:a="http://schemas.openxmlformats.org/drawingml/2006/main">
          <a:off x="2367133" y="4034822"/>
          <a:ext cx="1140699" cy="263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2020-2021</a:t>
          </a:r>
        </a:p>
      </cdr:txBody>
    </cdr:sp>
  </cdr:relSizeAnchor>
  <cdr:relSizeAnchor xmlns:cdr="http://schemas.openxmlformats.org/drawingml/2006/chartDrawing">
    <cdr:from>
      <cdr:x>0.36609</cdr:x>
      <cdr:y>0.8018</cdr:y>
    </cdr:from>
    <cdr:to>
      <cdr:x>0.47288</cdr:x>
      <cdr:y>0.854</cdr:y>
    </cdr:to>
    <cdr:sp macro="" textlink="">
      <cdr:nvSpPr>
        <cdr:cNvPr id="4" name="TextBox 1">
          <a:extLst xmlns:a="http://schemas.openxmlformats.org/drawingml/2006/main">
            <a:ext uri="{FF2B5EF4-FFF2-40B4-BE49-F238E27FC236}">
              <a16:creationId xmlns:a16="http://schemas.microsoft.com/office/drawing/2014/main" id="{A0E0BF11-C992-3494-C18E-B12692ADB264}"/>
            </a:ext>
          </a:extLst>
        </cdr:cNvPr>
        <cdr:cNvSpPr txBox="1"/>
      </cdr:nvSpPr>
      <cdr:spPr>
        <a:xfrm xmlns:a="http://schemas.openxmlformats.org/drawingml/2006/main">
          <a:off x="3910123" y="4054068"/>
          <a:ext cx="1140592" cy="263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2021-2022</a:t>
          </a:r>
        </a:p>
      </cdr:txBody>
    </cdr:sp>
  </cdr:relSizeAnchor>
  <cdr:relSizeAnchor xmlns:cdr="http://schemas.openxmlformats.org/drawingml/2006/chartDrawing">
    <cdr:from>
      <cdr:x>0.50423</cdr:x>
      <cdr:y>0.79998</cdr:y>
    </cdr:from>
    <cdr:to>
      <cdr:x>0.61102</cdr:x>
      <cdr:y>0.85218</cdr:y>
    </cdr:to>
    <cdr:sp macro="" textlink="">
      <cdr:nvSpPr>
        <cdr:cNvPr id="5" name="TextBox 1">
          <a:extLst xmlns:a="http://schemas.openxmlformats.org/drawingml/2006/main">
            <a:ext uri="{FF2B5EF4-FFF2-40B4-BE49-F238E27FC236}">
              <a16:creationId xmlns:a16="http://schemas.microsoft.com/office/drawing/2014/main" id="{A0E0BF11-C992-3494-C18E-B12692ADB264}"/>
            </a:ext>
          </a:extLst>
        </cdr:cNvPr>
        <cdr:cNvSpPr txBox="1"/>
      </cdr:nvSpPr>
      <cdr:spPr>
        <a:xfrm xmlns:a="http://schemas.openxmlformats.org/drawingml/2006/main">
          <a:off x="5385565" y="4044833"/>
          <a:ext cx="1140592" cy="263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2022-2023</a:t>
          </a:r>
        </a:p>
      </cdr:txBody>
    </cdr:sp>
  </cdr:relSizeAnchor>
  <cdr:relSizeAnchor xmlns:cdr="http://schemas.openxmlformats.org/drawingml/2006/chartDrawing">
    <cdr:from>
      <cdr:x>0.66033</cdr:x>
      <cdr:y>0.79628</cdr:y>
    </cdr:from>
    <cdr:to>
      <cdr:x>0.76713</cdr:x>
      <cdr:y>0.84849</cdr:y>
    </cdr:to>
    <cdr:sp macro="" textlink="">
      <cdr:nvSpPr>
        <cdr:cNvPr id="6" name="TextBox 1">
          <a:extLst xmlns:a="http://schemas.openxmlformats.org/drawingml/2006/main">
            <a:ext uri="{FF2B5EF4-FFF2-40B4-BE49-F238E27FC236}">
              <a16:creationId xmlns:a16="http://schemas.microsoft.com/office/drawing/2014/main" id="{A0E0BF11-C992-3494-C18E-B12692ADB264}"/>
            </a:ext>
          </a:extLst>
        </cdr:cNvPr>
        <cdr:cNvSpPr txBox="1"/>
      </cdr:nvSpPr>
      <cdr:spPr>
        <a:xfrm xmlns:a="http://schemas.openxmlformats.org/drawingml/2006/main">
          <a:off x="7052791" y="4026141"/>
          <a:ext cx="1140698" cy="263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2023-2024</a:t>
          </a:r>
        </a:p>
      </cdr:txBody>
    </cdr:sp>
  </cdr:relSizeAnchor>
  <cdr:relSizeAnchor xmlns:cdr="http://schemas.openxmlformats.org/drawingml/2006/chartDrawing">
    <cdr:from>
      <cdr:x>0.15616</cdr:x>
      <cdr:y>0.44458</cdr:y>
    </cdr:from>
    <cdr:to>
      <cdr:x>0.22323</cdr:x>
      <cdr:y>0.52237</cdr:y>
    </cdr:to>
    <cdr:sp macro="" textlink="">
      <cdr:nvSpPr>
        <cdr:cNvPr id="7" name="TextBox 6">
          <a:extLst xmlns:a="http://schemas.openxmlformats.org/drawingml/2006/main">
            <a:ext uri="{FF2B5EF4-FFF2-40B4-BE49-F238E27FC236}">
              <a16:creationId xmlns:a16="http://schemas.microsoft.com/office/drawing/2014/main" id="{65AF000E-A93E-8BC9-1987-BB1CE9E9AFB3}"/>
            </a:ext>
          </a:extLst>
        </cdr:cNvPr>
        <cdr:cNvSpPr txBox="1"/>
      </cdr:nvSpPr>
      <cdr:spPr>
        <a:xfrm xmlns:a="http://schemas.openxmlformats.org/drawingml/2006/main">
          <a:off x="1691340" y="2247900"/>
          <a:ext cx="726412" cy="3933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accent2">
                  <a:lumMod val="50000"/>
                </a:schemeClr>
              </a:solidFill>
            </a:rPr>
            <a:t>12.9</a:t>
          </a:r>
          <a:r>
            <a:rPr lang="en-US" sz="1100" b="1" dirty="0">
              <a:solidFill>
                <a:schemeClr val="accent2">
                  <a:lumMod val="50000"/>
                </a:schemeClr>
              </a:solidFill>
            </a:rPr>
            <a:t>%</a:t>
          </a:r>
          <a:r>
            <a:rPr lang="en-US" sz="1100" dirty="0"/>
            <a:t>  </a:t>
          </a:r>
        </a:p>
      </cdr:txBody>
    </cdr:sp>
  </cdr:relSizeAnchor>
  <cdr:relSizeAnchor xmlns:cdr="http://schemas.openxmlformats.org/drawingml/2006/chartDrawing">
    <cdr:from>
      <cdr:x>0.17403</cdr:x>
      <cdr:y>0.52861</cdr:y>
    </cdr:from>
    <cdr:to>
      <cdr:x>0.19213</cdr:x>
      <cdr:y>0.59027</cdr:y>
    </cdr:to>
    <cdr:sp macro="" textlink="">
      <cdr:nvSpPr>
        <cdr:cNvPr id="8" name="Arrow: Up 7">
          <a:extLst xmlns:a="http://schemas.openxmlformats.org/drawingml/2006/main">
            <a:ext uri="{FF2B5EF4-FFF2-40B4-BE49-F238E27FC236}">
              <a16:creationId xmlns:a16="http://schemas.microsoft.com/office/drawing/2014/main" id="{350B2A80-E87D-30EB-AE62-535223696A93}"/>
            </a:ext>
          </a:extLst>
        </cdr:cNvPr>
        <cdr:cNvSpPr/>
      </cdr:nvSpPr>
      <cdr:spPr>
        <a:xfrm xmlns:a="http://schemas.openxmlformats.org/drawingml/2006/main">
          <a:off x="1858752" y="2672753"/>
          <a:ext cx="193321" cy="311765"/>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0.31512</cdr:x>
      <cdr:y>0.45955</cdr:y>
    </cdr:from>
    <cdr:to>
      <cdr:x>0.3328</cdr:x>
      <cdr:y>0.51471</cdr:y>
    </cdr:to>
    <cdr:sp macro="" textlink="">
      <cdr:nvSpPr>
        <cdr:cNvPr id="9" name="Arrow: Up 8">
          <a:extLst xmlns:a="http://schemas.openxmlformats.org/drawingml/2006/main">
            <a:ext uri="{FF2B5EF4-FFF2-40B4-BE49-F238E27FC236}">
              <a16:creationId xmlns:a16="http://schemas.microsoft.com/office/drawing/2014/main" id="{42D3105C-62B1-1CD3-0B9C-E936F866CF43}"/>
            </a:ext>
          </a:extLst>
        </cdr:cNvPr>
        <cdr:cNvSpPr/>
      </cdr:nvSpPr>
      <cdr:spPr>
        <a:xfrm xmlns:a="http://schemas.openxmlformats.org/drawingml/2006/main" flipH="1">
          <a:off x="3412953" y="2323561"/>
          <a:ext cx="191485" cy="278900"/>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0.46315</cdr:x>
      <cdr:y>0.37654</cdr:y>
    </cdr:from>
    <cdr:to>
      <cdr:x>0.47847</cdr:x>
      <cdr:y>0.43134</cdr:y>
    </cdr:to>
    <cdr:sp macro="" textlink="">
      <cdr:nvSpPr>
        <cdr:cNvPr id="10" name="Arrow: Up 9">
          <a:extLst xmlns:a="http://schemas.openxmlformats.org/drawingml/2006/main">
            <a:ext uri="{FF2B5EF4-FFF2-40B4-BE49-F238E27FC236}">
              <a16:creationId xmlns:a16="http://schemas.microsoft.com/office/drawing/2014/main" id="{42D3105C-62B1-1CD3-0B9C-E936F866CF43}"/>
            </a:ext>
          </a:extLst>
        </cdr:cNvPr>
        <cdr:cNvSpPr/>
      </cdr:nvSpPr>
      <cdr:spPr>
        <a:xfrm xmlns:a="http://schemas.openxmlformats.org/drawingml/2006/main">
          <a:off x="5016226" y="1903834"/>
          <a:ext cx="165925" cy="277079"/>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0.60048</cdr:x>
      <cdr:y>0.2518</cdr:y>
    </cdr:from>
    <cdr:to>
      <cdr:x>0.61927</cdr:x>
      <cdr:y>0.31169</cdr:y>
    </cdr:to>
    <cdr:sp macro="" textlink="">
      <cdr:nvSpPr>
        <cdr:cNvPr id="11" name="Arrow: Up 10">
          <a:extLst xmlns:a="http://schemas.openxmlformats.org/drawingml/2006/main">
            <a:ext uri="{FF2B5EF4-FFF2-40B4-BE49-F238E27FC236}">
              <a16:creationId xmlns:a16="http://schemas.microsoft.com/office/drawing/2014/main" id="{42D3105C-62B1-1CD3-0B9C-E936F866CF43}"/>
            </a:ext>
          </a:extLst>
        </cdr:cNvPr>
        <cdr:cNvSpPr/>
      </cdr:nvSpPr>
      <cdr:spPr>
        <a:xfrm xmlns:a="http://schemas.openxmlformats.org/drawingml/2006/main">
          <a:off x="6413545" y="1273137"/>
          <a:ext cx="200691" cy="302815"/>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0.29895</cdr:x>
      <cdr:y>0.38841</cdr:y>
    </cdr:from>
    <cdr:to>
      <cdr:x>0.36603</cdr:x>
      <cdr:y>0.44458</cdr:y>
    </cdr:to>
    <cdr:sp macro="" textlink="">
      <cdr:nvSpPr>
        <cdr:cNvPr id="12" name="TextBox 1">
          <a:extLst xmlns:a="http://schemas.openxmlformats.org/drawingml/2006/main">
            <a:ext uri="{FF2B5EF4-FFF2-40B4-BE49-F238E27FC236}">
              <a16:creationId xmlns:a16="http://schemas.microsoft.com/office/drawing/2014/main" id="{95E31BEA-88DD-7378-5A5E-408CEA57AA3E}"/>
            </a:ext>
          </a:extLst>
        </cdr:cNvPr>
        <cdr:cNvSpPr txBox="1"/>
      </cdr:nvSpPr>
      <cdr:spPr>
        <a:xfrm xmlns:a="http://schemas.openxmlformats.org/drawingml/2006/main">
          <a:off x="3237873" y="1963894"/>
          <a:ext cx="726520" cy="284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2">
                  <a:lumMod val="50000"/>
                </a:schemeClr>
              </a:solidFill>
            </a:rPr>
            <a:t>21.2</a:t>
          </a:r>
          <a:r>
            <a:rPr lang="en-US" sz="1100" b="1" dirty="0">
              <a:solidFill>
                <a:schemeClr val="accent2">
                  <a:lumMod val="50000"/>
                </a:schemeClr>
              </a:solidFill>
            </a:rPr>
            <a:t>%</a:t>
          </a:r>
          <a:r>
            <a:rPr lang="en-US" sz="1100" dirty="0"/>
            <a:t>  </a:t>
          </a:r>
        </a:p>
      </cdr:txBody>
    </cdr:sp>
  </cdr:relSizeAnchor>
  <cdr:relSizeAnchor xmlns:cdr="http://schemas.openxmlformats.org/drawingml/2006/chartDrawing">
    <cdr:from>
      <cdr:x>0.43924</cdr:x>
      <cdr:y>0.28337</cdr:y>
    </cdr:from>
    <cdr:to>
      <cdr:x>0.50632</cdr:x>
      <cdr:y>0.35159</cdr:y>
    </cdr:to>
    <cdr:sp macro="" textlink="">
      <cdr:nvSpPr>
        <cdr:cNvPr id="13" name="TextBox 1">
          <a:extLst xmlns:a="http://schemas.openxmlformats.org/drawingml/2006/main">
            <a:ext uri="{FF2B5EF4-FFF2-40B4-BE49-F238E27FC236}">
              <a16:creationId xmlns:a16="http://schemas.microsoft.com/office/drawing/2014/main" id="{95E31BEA-88DD-7378-5A5E-408CEA57AA3E}"/>
            </a:ext>
          </a:extLst>
        </cdr:cNvPr>
        <cdr:cNvSpPr txBox="1"/>
      </cdr:nvSpPr>
      <cdr:spPr>
        <a:xfrm xmlns:a="http://schemas.openxmlformats.org/drawingml/2006/main">
          <a:off x="4757259" y="1432776"/>
          <a:ext cx="726519" cy="344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2">
                  <a:lumMod val="50000"/>
                </a:schemeClr>
              </a:solidFill>
            </a:rPr>
            <a:t>32.7%</a:t>
          </a:r>
          <a:r>
            <a:rPr lang="en-US" sz="1400" dirty="0"/>
            <a:t>  </a:t>
          </a:r>
        </a:p>
      </cdr:txBody>
    </cdr:sp>
  </cdr:relSizeAnchor>
  <cdr:relSizeAnchor xmlns:cdr="http://schemas.openxmlformats.org/drawingml/2006/chartDrawing">
    <cdr:from>
      <cdr:x>0.57836</cdr:x>
      <cdr:y>0.16464</cdr:y>
    </cdr:from>
    <cdr:to>
      <cdr:x>0.64544</cdr:x>
      <cdr:y>0.23794</cdr:y>
    </cdr:to>
    <cdr:sp macro="" textlink="">
      <cdr:nvSpPr>
        <cdr:cNvPr id="14" name="TextBox 1">
          <a:extLst xmlns:a="http://schemas.openxmlformats.org/drawingml/2006/main">
            <a:ext uri="{FF2B5EF4-FFF2-40B4-BE49-F238E27FC236}">
              <a16:creationId xmlns:a16="http://schemas.microsoft.com/office/drawing/2014/main" id="{95E31BEA-88DD-7378-5A5E-408CEA57AA3E}"/>
            </a:ext>
          </a:extLst>
        </cdr:cNvPr>
        <cdr:cNvSpPr txBox="1"/>
      </cdr:nvSpPr>
      <cdr:spPr>
        <a:xfrm xmlns:a="http://schemas.openxmlformats.org/drawingml/2006/main">
          <a:off x="6177297" y="832435"/>
          <a:ext cx="716461" cy="3706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2">
                  <a:lumMod val="50000"/>
                </a:schemeClr>
              </a:solidFill>
            </a:rPr>
            <a:t>18.6%</a:t>
          </a:r>
          <a:r>
            <a:rPr lang="en-US" sz="1400" dirty="0"/>
            <a:t>  </a:t>
          </a:r>
        </a:p>
      </cdr:txBody>
    </cdr:sp>
  </cdr:relSizeAnchor>
  <cdr:relSizeAnchor xmlns:cdr="http://schemas.openxmlformats.org/drawingml/2006/chartDrawing">
    <cdr:from>
      <cdr:x>0.81324</cdr:x>
      <cdr:y>0.80217</cdr:y>
    </cdr:from>
    <cdr:to>
      <cdr:x>0.89425</cdr:x>
      <cdr:y>0.84418</cdr:y>
    </cdr:to>
    <cdr:sp macro="" textlink="">
      <cdr:nvSpPr>
        <cdr:cNvPr id="15" name="TextBox 14">
          <a:extLst xmlns:a="http://schemas.openxmlformats.org/drawingml/2006/main">
            <a:ext uri="{FF2B5EF4-FFF2-40B4-BE49-F238E27FC236}">
              <a16:creationId xmlns:a16="http://schemas.microsoft.com/office/drawing/2014/main" id="{F569DA15-4FDB-7780-9019-87A76EF88F58}"/>
            </a:ext>
          </a:extLst>
        </cdr:cNvPr>
        <cdr:cNvSpPr txBox="1"/>
      </cdr:nvSpPr>
      <cdr:spPr>
        <a:xfrm xmlns:a="http://schemas.openxmlformats.org/drawingml/2006/main">
          <a:off x="8807882" y="4055918"/>
          <a:ext cx="877455" cy="2124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bg1"/>
              </a:solidFill>
            </a:rPr>
            <a:t>2024-2025</a:t>
          </a:r>
        </a:p>
      </cdr:txBody>
    </cdr:sp>
  </cdr:relSizeAnchor>
  <cdr:relSizeAnchor xmlns:cdr="http://schemas.openxmlformats.org/drawingml/2006/chartDrawing">
    <cdr:from>
      <cdr:x>0.76292</cdr:x>
      <cdr:y>0.17069</cdr:y>
    </cdr:from>
    <cdr:to>
      <cdr:x>0.78171</cdr:x>
      <cdr:y>0.23058</cdr:y>
    </cdr:to>
    <cdr:sp macro="" textlink="">
      <cdr:nvSpPr>
        <cdr:cNvPr id="16" name="Arrow: Up 15">
          <a:extLst xmlns:a="http://schemas.openxmlformats.org/drawingml/2006/main">
            <a:ext uri="{FF2B5EF4-FFF2-40B4-BE49-F238E27FC236}">
              <a16:creationId xmlns:a16="http://schemas.microsoft.com/office/drawing/2014/main" id="{1E4E01F6-4272-4480-3390-D36DEF0EDBBA}"/>
            </a:ext>
          </a:extLst>
        </cdr:cNvPr>
        <cdr:cNvSpPr/>
      </cdr:nvSpPr>
      <cdr:spPr>
        <a:xfrm xmlns:a="http://schemas.openxmlformats.org/drawingml/2006/main">
          <a:off x="8262937" y="863027"/>
          <a:ext cx="203508" cy="302815"/>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0.65343</cdr:x>
      <cdr:y>0.74371</cdr:y>
    </cdr:from>
    <cdr:to>
      <cdr:x>0.669</cdr:x>
      <cdr:y>0.80217</cdr:y>
    </cdr:to>
    <cdr:sp macro="" textlink="">
      <cdr:nvSpPr>
        <cdr:cNvPr id="2" name="Arrow: Up 1">
          <a:extLst xmlns:a="http://schemas.openxmlformats.org/drawingml/2006/main">
            <a:ext uri="{FF2B5EF4-FFF2-40B4-BE49-F238E27FC236}">
              <a16:creationId xmlns:a16="http://schemas.microsoft.com/office/drawing/2014/main" id="{33708782-6F7F-79ED-4E5A-4DF974B4F84D}"/>
            </a:ext>
          </a:extLst>
        </cdr:cNvPr>
        <cdr:cNvSpPr/>
      </cdr:nvSpPr>
      <cdr:spPr>
        <a:xfrm xmlns:a="http://schemas.openxmlformats.org/drawingml/2006/main">
          <a:off x="6979082" y="3760355"/>
          <a:ext cx="166255" cy="295563"/>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0.71526</cdr:x>
      <cdr:y>0.57839</cdr:y>
    </cdr:from>
    <cdr:to>
      <cdr:x>0.73083</cdr:x>
      <cdr:y>0.63685</cdr:y>
    </cdr:to>
    <cdr:sp macro="" textlink="">
      <cdr:nvSpPr>
        <cdr:cNvPr id="3" name="Arrow: Up 2">
          <a:extLst xmlns:a="http://schemas.openxmlformats.org/drawingml/2006/main">
            <a:ext uri="{FF2B5EF4-FFF2-40B4-BE49-F238E27FC236}">
              <a16:creationId xmlns:a16="http://schemas.microsoft.com/office/drawing/2014/main" id="{1F836ABE-CDB2-252F-8DF5-B19A09393B12}"/>
            </a:ext>
          </a:extLst>
        </cdr:cNvPr>
        <cdr:cNvSpPr/>
      </cdr:nvSpPr>
      <cdr:spPr>
        <a:xfrm xmlns:a="http://schemas.openxmlformats.org/drawingml/2006/main">
          <a:off x="7639482" y="2924464"/>
          <a:ext cx="166255" cy="295563"/>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0.7559</cdr:x>
      <cdr:y>0.41536</cdr:y>
    </cdr:from>
    <cdr:to>
      <cdr:x>0.77147</cdr:x>
      <cdr:y>0.47381</cdr:y>
    </cdr:to>
    <cdr:sp macro="" textlink="">
      <cdr:nvSpPr>
        <cdr:cNvPr id="4" name="Arrow: Up 3">
          <a:extLst xmlns:a="http://schemas.openxmlformats.org/drawingml/2006/main">
            <a:ext uri="{FF2B5EF4-FFF2-40B4-BE49-F238E27FC236}">
              <a16:creationId xmlns:a16="http://schemas.microsoft.com/office/drawing/2014/main" id="{1F836ABE-CDB2-252F-8DF5-B19A09393B12}"/>
            </a:ext>
          </a:extLst>
        </cdr:cNvPr>
        <cdr:cNvSpPr/>
      </cdr:nvSpPr>
      <cdr:spPr>
        <a:xfrm xmlns:a="http://schemas.openxmlformats.org/drawingml/2006/main">
          <a:off x="8073591" y="2100118"/>
          <a:ext cx="166255" cy="295563"/>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0.79828</cdr:x>
      <cdr:y>0.25141</cdr:y>
    </cdr:from>
    <cdr:to>
      <cdr:x>0.81384</cdr:x>
      <cdr:y>0.30986</cdr:y>
    </cdr:to>
    <cdr:sp macro="" textlink="">
      <cdr:nvSpPr>
        <cdr:cNvPr id="5" name="Arrow: Up 4">
          <a:extLst xmlns:a="http://schemas.openxmlformats.org/drawingml/2006/main">
            <a:ext uri="{FF2B5EF4-FFF2-40B4-BE49-F238E27FC236}">
              <a16:creationId xmlns:a16="http://schemas.microsoft.com/office/drawing/2014/main" id="{1F836ABE-CDB2-252F-8DF5-B19A09393B12}"/>
            </a:ext>
          </a:extLst>
        </cdr:cNvPr>
        <cdr:cNvSpPr/>
      </cdr:nvSpPr>
      <cdr:spPr>
        <a:xfrm xmlns:a="http://schemas.openxmlformats.org/drawingml/2006/main">
          <a:off x="8526173" y="1271155"/>
          <a:ext cx="166255" cy="295563"/>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0.637</cdr:x>
      <cdr:y>0.80765</cdr:y>
    </cdr:from>
    <cdr:to>
      <cdr:x>0.6958</cdr:x>
      <cdr:y>0.8709</cdr:y>
    </cdr:to>
    <cdr:sp macro="" textlink="">
      <cdr:nvSpPr>
        <cdr:cNvPr id="6" name="TextBox 5">
          <a:extLst xmlns:a="http://schemas.openxmlformats.org/drawingml/2006/main">
            <a:ext uri="{FF2B5EF4-FFF2-40B4-BE49-F238E27FC236}">
              <a16:creationId xmlns:a16="http://schemas.microsoft.com/office/drawing/2014/main" id="{840EE915-70B4-7AA2-64EC-69E6A8F13D7F}"/>
            </a:ext>
          </a:extLst>
        </cdr:cNvPr>
        <cdr:cNvSpPr txBox="1"/>
      </cdr:nvSpPr>
      <cdr:spPr>
        <a:xfrm xmlns:a="http://schemas.openxmlformats.org/drawingml/2006/main">
          <a:off x="6803593" y="4083628"/>
          <a:ext cx="628071" cy="319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15.9%</a:t>
          </a:r>
        </a:p>
      </cdr:txBody>
    </cdr:sp>
  </cdr:relSizeAnchor>
  <cdr:relSizeAnchor xmlns:cdr="http://schemas.openxmlformats.org/drawingml/2006/chartDrawing">
    <cdr:from>
      <cdr:x>0.70056</cdr:x>
      <cdr:y>0.64964</cdr:y>
    </cdr:from>
    <cdr:to>
      <cdr:x>0.75936</cdr:x>
      <cdr:y>0.71289</cdr:y>
    </cdr:to>
    <cdr:sp macro="" textlink="">
      <cdr:nvSpPr>
        <cdr:cNvPr id="7" name="TextBox 1">
          <a:extLst xmlns:a="http://schemas.openxmlformats.org/drawingml/2006/main">
            <a:ext uri="{FF2B5EF4-FFF2-40B4-BE49-F238E27FC236}">
              <a16:creationId xmlns:a16="http://schemas.microsoft.com/office/drawing/2014/main" id="{082C72E8-CC79-80B2-AE82-DC96163E123A}"/>
            </a:ext>
          </a:extLst>
        </cdr:cNvPr>
        <cdr:cNvSpPr txBox="1"/>
      </cdr:nvSpPr>
      <cdr:spPr>
        <a:xfrm xmlns:a="http://schemas.openxmlformats.org/drawingml/2006/main">
          <a:off x="7482466" y="3284682"/>
          <a:ext cx="628071" cy="3198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9.1%</a:t>
          </a:r>
        </a:p>
      </cdr:txBody>
    </cdr:sp>
  </cdr:relSizeAnchor>
  <cdr:relSizeAnchor xmlns:cdr="http://schemas.openxmlformats.org/drawingml/2006/chartDrawing">
    <cdr:from>
      <cdr:x>0.7438</cdr:x>
      <cdr:y>0.48158</cdr:y>
    </cdr:from>
    <cdr:to>
      <cdr:x>0.8026</cdr:x>
      <cdr:y>0.54483</cdr:y>
    </cdr:to>
    <cdr:sp macro="" textlink="">
      <cdr:nvSpPr>
        <cdr:cNvPr id="8" name="TextBox 1">
          <a:extLst xmlns:a="http://schemas.openxmlformats.org/drawingml/2006/main">
            <a:ext uri="{FF2B5EF4-FFF2-40B4-BE49-F238E27FC236}">
              <a16:creationId xmlns:a16="http://schemas.microsoft.com/office/drawing/2014/main" id="{082C72E8-CC79-80B2-AE82-DC96163E123A}"/>
            </a:ext>
          </a:extLst>
        </cdr:cNvPr>
        <cdr:cNvSpPr txBox="1"/>
      </cdr:nvSpPr>
      <cdr:spPr>
        <a:xfrm xmlns:a="http://schemas.openxmlformats.org/drawingml/2006/main">
          <a:off x="7944283" y="2434936"/>
          <a:ext cx="628071" cy="3198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6.0%</a:t>
          </a:r>
        </a:p>
      </cdr:txBody>
    </cdr:sp>
  </cdr:relSizeAnchor>
  <cdr:relSizeAnchor xmlns:cdr="http://schemas.openxmlformats.org/drawingml/2006/chartDrawing">
    <cdr:from>
      <cdr:x>0.78531</cdr:x>
      <cdr:y>0.32082</cdr:y>
    </cdr:from>
    <cdr:to>
      <cdr:x>0.84411</cdr:x>
      <cdr:y>0.38407</cdr:y>
    </cdr:to>
    <cdr:sp macro="" textlink="">
      <cdr:nvSpPr>
        <cdr:cNvPr id="9" name="TextBox 1">
          <a:extLst xmlns:a="http://schemas.openxmlformats.org/drawingml/2006/main">
            <a:ext uri="{FF2B5EF4-FFF2-40B4-BE49-F238E27FC236}">
              <a16:creationId xmlns:a16="http://schemas.microsoft.com/office/drawing/2014/main" id="{082C72E8-CC79-80B2-AE82-DC96163E123A}"/>
            </a:ext>
          </a:extLst>
        </cdr:cNvPr>
        <cdr:cNvSpPr txBox="1"/>
      </cdr:nvSpPr>
      <cdr:spPr>
        <a:xfrm xmlns:a="http://schemas.openxmlformats.org/drawingml/2006/main">
          <a:off x="8387630" y="1622137"/>
          <a:ext cx="628071" cy="3198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6.7%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1"/>
          </a:xfrm>
          <a:prstGeom prst="rect">
            <a:avLst/>
          </a:prstGeom>
        </p:spPr>
        <p:txBody>
          <a:bodyPr vert="horz" lIns="93662" tIns="46831" rIns="93662" bIns="46831" rtlCol="0"/>
          <a:lstStyle>
            <a:lvl1pPr algn="r">
              <a:defRPr sz="1200"/>
            </a:lvl1pPr>
          </a:lstStyle>
          <a:p>
            <a:fld id="{67D70C6E-433E-4DE0-A442-BBD3FA5FCB41}" type="datetime1">
              <a:rPr lang="en-US" smtClean="0"/>
              <a:t>8/13/2024</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662" tIns="46831" rIns="93662" bIns="468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662" tIns="46831" rIns="93662" bIns="46831" rtlCol="0" anchor="b"/>
          <a:lstStyle>
            <a:lvl1pPr algn="r">
              <a:defRPr sz="1200"/>
            </a:lvl1pPr>
          </a:lstStyle>
          <a:p>
            <a:fld id="{0CA35ECC-614D-4EBB-880C-21E1B2D55DAD}" type="slidenum">
              <a:rPr lang="en-US" smtClean="0"/>
              <a:pPr/>
              <a:t>‹#›</a:t>
            </a:fld>
            <a:endParaRPr lang="en-US" dirty="0"/>
          </a:p>
        </p:txBody>
      </p:sp>
    </p:spTree>
    <p:extLst>
      <p:ext uri="{BB962C8B-B14F-4D97-AF65-F5344CB8AC3E}">
        <p14:creationId xmlns:p14="http://schemas.microsoft.com/office/powerpoint/2010/main" val="35781658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62" tIns="46831" rIns="93662" bIns="46831"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662" tIns="46831" rIns="93662" bIns="46831" rtlCol="0"/>
          <a:lstStyle>
            <a:lvl1pPr algn="r" eaLnBrk="1" hangingPunct="1">
              <a:defRPr sz="1200">
                <a:latin typeface="Arial" charset="0"/>
                <a:ea typeface="+mn-ea"/>
                <a:cs typeface="Arial" charset="0"/>
              </a:defRPr>
            </a:lvl1pPr>
          </a:lstStyle>
          <a:p>
            <a:pPr>
              <a:defRPr/>
            </a:pPr>
            <a:fld id="{E4FBFA7E-7B56-44AB-890D-F26F7B59A641}" type="datetime1">
              <a:rPr lang="en-US" smtClean="0"/>
              <a:t>8/13/2024</a:t>
            </a:fld>
            <a:endParaRPr lang="en-US" dirty="0"/>
          </a:p>
        </p:txBody>
      </p:sp>
      <p:sp>
        <p:nvSpPr>
          <p:cNvPr id="4" name="Slide Image Placeholder 3"/>
          <p:cNvSpPr>
            <a:spLocks noGrp="1" noRot="1" noChangeAspect="1"/>
          </p:cNvSpPr>
          <p:nvPr>
            <p:ph type="sldImg" idx="2"/>
          </p:nvPr>
        </p:nvSpPr>
        <p:spPr>
          <a:xfrm>
            <a:off x="407988" y="696913"/>
            <a:ext cx="6207125" cy="3492500"/>
          </a:xfrm>
          <a:prstGeom prst="rect">
            <a:avLst/>
          </a:prstGeom>
          <a:noFill/>
          <a:ln w="12700">
            <a:solidFill>
              <a:prstClr val="black"/>
            </a:solidFill>
          </a:ln>
        </p:spPr>
        <p:txBody>
          <a:bodyPr vert="horz" lIns="93662" tIns="46831" rIns="93662" bIns="46831"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662" tIns="46831" rIns="93662" bIns="468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662" tIns="46831" rIns="93662" bIns="46831" rtlCol="0" anchor="b"/>
          <a:lstStyle>
            <a:lvl1pPr algn="l" eaLnBrk="1" hangingPunct="1">
              <a:defRPr sz="1200">
                <a:latin typeface="Arial"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wrap="square" lIns="93662" tIns="46831" rIns="93662" bIns="46831" numCol="1" anchor="b" anchorCtr="0" compatLnSpc="1">
            <a:prstTxWarp prst="textNoShape">
              <a:avLst/>
            </a:prstTxWarp>
          </a:bodyPr>
          <a:lstStyle>
            <a:lvl1pPr algn="r" eaLnBrk="1" hangingPunct="1">
              <a:defRPr sz="1200" smtClean="0">
                <a:latin typeface="Arial" panose="020B0604020202020204" pitchFamily="34" charset="0"/>
                <a:ea typeface="+mn-ea"/>
                <a:cs typeface="Arial" panose="020B0604020202020204" pitchFamily="34" charset="0"/>
              </a:defRPr>
            </a:lvl1pPr>
          </a:lstStyle>
          <a:p>
            <a:pPr>
              <a:defRPr/>
            </a:pPr>
            <a:fld id="{88B7DA17-0A5D-214B-B22F-6E65C341BDBD}" type="slidenum">
              <a:rPr lang="en-US" altLang="en-US"/>
              <a:pPr>
                <a:defRPr/>
              </a:pPr>
              <a:t>‹#›</a:t>
            </a:fld>
            <a:endParaRPr lang="en-US" altLang="en-US" dirty="0"/>
          </a:p>
        </p:txBody>
      </p:sp>
    </p:spTree>
    <p:extLst>
      <p:ext uri="{BB962C8B-B14F-4D97-AF65-F5344CB8AC3E}">
        <p14:creationId xmlns:p14="http://schemas.microsoft.com/office/powerpoint/2010/main" val="33646578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a:t>
            </a:fld>
            <a:endParaRPr lang="en-US" altLang="en-US" dirty="0"/>
          </a:p>
        </p:txBody>
      </p:sp>
    </p:spTree>
    <p:extLst>
      <p:ext uri="{BB962C8B-B14F-4D97-AF65-F5344CB8AC3E}">
        <p14:creationId xmlns:p14="http://schemas.microsoft.com/office/powerpoint/2010/main" val="238810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13</a:t>
            </a:fld>
            <a:endParaRPr lang="en-US" altLang="en-US" dirty="0"/>
          </a:p>
        </p:txBody>
      </p:sp>
    </p:spTree>
    <p:extLst>
      <p:ext uri="{BB962C8B-B14F-4D97-AF65-F5344CB8AC3E}">
        <p14:creationId xmlns:p14="http://schemas.microsoft.com/office/powerpoint/2010/main" val="281901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14</a:t>
            </a:fld>
            <a:endParaRPr lang="en-US" altLang="en-US" dirty="0"/>
          </a:p>
        </p:txBody>
      </p:sp>
    </p:spTree>
    <p:extLst>
      <p:ext uri="{BB962C8B-B14F-4D97-AF65-F5344CB8AC3E}">
        <p14:creationId xmlns:p14="http://schemas.microsoft.com/office/powerpoint/2010/main" val="230326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15</a:t>
            </a:fld>
            <a:endParaRPr lang="en-US" altLang="en-US" dirty="0"/>
          </a:p>
        </p:txBody>
      </p:sp>
    </p:spTree>
    <p:extLst>
      <p:ext uri="{BB962C8B-B14F-4D97-AF65-F5344CB8AC3E}">
        <p14:creationId xmlns:p14="http://schemas.microsoft.com/office/powerpoint/2010/main" val="129707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16</a:t>
            </a:fld>
            <a:endParaRPr lang="en-US" altLang="en-US" dirty="0"/>
          </a:p>
        </p:txBody>
      </p:sp>
    </p:spTree>
    <p:extLst>
      <p:ext uri="{BB962C8B-B14F-4D97-AF65-F5344CB8AC3E}">
        <p14:creationId xmlns:p14="http://schemas.microsoft.com/office/powerpoint/2010/main" val="2870223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17</a:t>
            </a:fld>
            <a:endParaRPr lang="en-US" altLang="en-US" dirty="0"/>
          </a:p>
        </p:txBody>
      </p:sp>
    </p:spTree>
    <p:extLst>
      <p:ext uri="{BB962C8B-B14F-4D97-AF65-F5344CB8AC3E}">
        <p14:creationId xmlns:p14="http://schemas.microsoft.com/office/powerpoint/2010/main" val="2143005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18</a:t>
            </a:fld>
            <a:endParaRPr lang="en-US" altLang="en-US" dirty="0"/>
          </a:p>
        </p:txBody>
      </p:sp>
    </p:spTree>
    <p:extLst>
      <p:ext uri="{BB962C8B-B14F-4D97-AF65-F5344CB8AC3E}">
        <p14:creationId xmlns:p14="http://schemas.microsoft.com/office/powerpoint/2010/main" val="179393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20</a:t>
            </a:fld>
            <a:endParaRPr lang="en-US" altLang="en-US" dirty="0"/>
          </a:p>
        </p:txBody>
      </p:sp>
    </p:spTree>
    <p:extLst>
      <p:ext uri="{BB962C8B-B14F-4D97-AF65-F5344CB8AC3E}">
        <p14:creationId xmlns:p14="http://schemas.microsoft.com/office/powerpoint/2010/main" val="3740415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21</a:t>
            </a:fld>
            <a:endParaRPr lang="en-US" altLang="en-US" dirty="0"/>
          </a:p>
        </p:txBody>
      </p:sp>
    </p:spTree>
    <p:extLst>
      <p:ext uri="{BB962C8B-B14F-4D97-AF65-F5344CB8AC3E}">
        <p14:creationId xmlns:p14="http://schemas.microsoft.com/office/powerpoint/2010/main" val="131803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22</a:t>
            </a:fld>
            <a:endParaRPr lang="en-US" altLang="en-US" dirty="0"/>
          </a:p>
        </p:txBody>
      </p:sp>
    </p:spTree>
    <p:extLst>
      <p:ext uri="{BB962C8B-B14F-4D97-AF65-F5344CB8AC3E}">
        <p14:creationId xmlns:p14="http://schemas.microsoft.com/office/powerpoint/2010/main" val="65246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23</a:t>
            </a:fld>
            <a:endParaRPr lang="en-US" altLang="en-US" dirty="0"/>
          </a:p>
        </p:txBody>
      </p:sp>
    </p:spTree>
    <p:extLst>
      <p:ext uri="{BB962C8B-B14F-4D97-AF65-F5344CB8AC3E}">
        <p14:creationId xmlns:p14="http://schemas.microsoft.com/office/powerpoint/2010/main" val="43228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a:t>
            </a:fld>
            <a:endParaRPr lang="en-US" altLang="en-US" dirty="0"/>
          </a:p>
        </p:txBody>
      </p:sp>
    </p:spTree>
    <p:extLst>
      <p:ext uri="{BB962C8B-B14F-4D97-AF65-F5344CB8AC3E}">
        <p14:creationId xmlns:p14="http://schemas.microsoft.com/office/powerpoint/2010/main" val="2579458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25</a:t>
            </a:fld>
            <a:endParaRPr lang="en-US" altLang="en-US" dirty="0"/>
          </a:p>
        </p:txBody>
      </p:sp>
    </p:spTree>
    <p:extLst>
      <p:ext uri="{BB962C8B-B14F-4D97-AF65-F5344CB8AC3E}">
        <p14:creationId xmlns:p14="http://schemas.microsoft.com/office/powerpoint/2010/main" val="133489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26</a:t>
            </a:fld>
            <a:endParaRPr lang="en-US" altLang="en-US" dirty="0"/>
          </a:p>
        </p:txBody>
      </p:sp>
    </p:spTree>
    <p:extLst>
      <p:ext uri="{BB962C8B-B14F-4D97-AF65-F5344CB8AC3E}">
        <p14:creationId xmlns:p14="http://schemas.microsoft.com/office/powerpoint/2010/main" val="4130375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30</a:t>
            </a:fld>
            <a:endParaRPr lang="en-US" altLang="en-US" dirty="0"/>
          </a:p>
        </p:txBody>
      </p:sp>
    </p:spTree>
    <p:extLst>
      <p:ext uri="{BB962C8B-B14F-4D97-AF65-F5344CB8AC3E}">
        <p14:creationId xmlns:p14="http://schemas.microsoft.com/office/powerpoint/2010/main" val="2522702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31</a:t>
            </a:fld>
            <a:endParaRPr lang="en-US" altLang="en-US" dirty="0"/>
          </a:p>
        </p:txBody>
      </p:sp>
    </p:spTree>
    <p:extLst>
      <p:ext uri="{BB962C8B-B14F-4D97-AF65-F5344CB8AC3E}">
        <p14:creationId xmlns:p14="http://schemas.microsoft.com/office/powerpoint/2010/main" val="3748804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32</a:t>
            </a:fld>
            <a:endParaRPr lang="en-US" altLang="en-US" dirty="0"/>
          </a:p>
        </p:txBody>
      </p:sp>
    </p:spTree>
    <p:extLst>
      <p:ext uri="{BB962C8B-B14F-4D97-AF65-F5344CB8AC3E}">
        <p14:creationId xmlns:p14="http://schemas.microsoft.com/office/powerpoint/2010/main" val="87956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33</a:t>
            </a:fld>
            <a:endParaRPr lang="en-US" altLang="en-US" dirty="0"/>
          </a:p>
        </p:txBody>
      </p:sp>
    </p:spTree>
    <p:extLst>
      <p:ext uri="{BB962C8B-B14F-4D97-AF65-F5344CB8AC3E}">
        <p14:creationId xmlns:p14="http://schemas.microsoft.com/office/powerpoint/2010/main" val="956784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34</a:t>
            </a:fld>
            <a:endParaRPr lang="en-US" altLang="en-US" dirty="0"/>
          </a:p>
        </p:txBody>
      </p:sp>
    </p:spTree>
    <p:extLst>
      <p:ext uri="{BB962C8B-B14F-4D97-AF65-F5344CB8AC3E}">
        <p14:creationId xmlns:p14="http://schemas.microsoft.com/office/powerpoint/2010/main" val="352734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36</a:t>
            </a:fld>
            <a:endParaRPr lang="en-US" altLang="en-US" dirty="0"/>
          </a:p>
        </p:txBody>
      </p:sp>
    </p:spTree>
    <p:extLst>
      <p:ext uri="{BB962C8B-B14F-4D97-AF65-F5344CB8AC3E}">
        <p14:creationId xmlns:p14="http://schemas.microsoft.com/office/powerpoint/2010/main" val="2897089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39</a:t>
            </a:fld>
            <a:endParaRPr lang="en-US" altLang="en-US" dirty="0"/>
          </a:p>
        </p:txBody>
      </p:sp>
    </p:spTree>
    <p:extLst>
      <p:ext uri="{BB962C8B-B14F-4D97-AF65-F5344CB8AC3E}">
        <p14:creationId xmlns:p14="http://schemas.microsoft.com/office/powerpoint/2010/main" val="1478364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40</a:t>
            </a:fld>
            <a:endParaRPr lang="en-US" altLang="en-US" dirty="0"/>
          </a:p>
        </p:txBody>
      </p:sp>
    </p:spTree>
    <p:extLst>
      <p:ext uri="{BB962C8B-B14F-4D97-AF65-F5344CB8AC3E}">
        <p14:creationId xmlns:p14="http://schemas.microsoft.com/office/powerpoint/2010/main" val="170503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3</a:t>
            </a:fld>
            <a:endParaRPr lang="en-US" altLang="en-US" dirty="0"/>
          </a:p>
        </p:txBody>
      </p:sp>
    </p:spTree>
    <p:extLst>
      <p:ext uri="{BB962C8B-B14F-4D97-AF65-F5344CB8AC3E}">
        <p14:creationId xmlns:p14="http://schemas.microsoft.com/office/powerpoint/2010/main" val="2367892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41</a:t>
            </a:fld>
            <a:endParaRPr lang="en-US" altLang="en-US" dirty="0"/>
          </a:p>
        </p:txBody>
      </p:sp>
    </p:spTree>
    <p:extLst>
      <p:ext uri="{BB962C8B-B14F-4D97-AF65-F5344CB8AC3E}">
        <p14:creationId xmlns:p14="http://schemas.microsoft.com/office/powerpoint/2010/main" val="1942191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42</a:t>
            </a:fld>
            <a:endParaRPr lang="en-US" altLang="en-US" dirty="0"/>
          </a:p>
        </p:txBody>
      </p:sp>
    </p:spTree>
    <p:extLst>
      <p:ext uri="{BB962C8B-B14F-4D97-AF65-F5344CB8AC3E}">
        <p14:creationId xmlns:p14="http://schemas.microsoft.com/office/powerpoint/2010/main" val="3890212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44</a:t>
            </a:fld>
            <a:endParaRPr lang="en-US" altLang="en-US" dirty="0"/>
          </a:p>
        </p:txBody>
      </p:sp>
    </p:spTree>
    <p:extLst>
      <p:ext uri="{BB962C8B-B14F-4D97-AF65-F5344CB8AC3E}">
        <p14:creationId xmlns:p14="http://schemas.microsoft.com/office/powerpoint/2010/main" val="2309916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47</a:t>
            </a:fld>
            <a:endParaRPr lang="en-US" altLang="en-US" dirty="0"/>
          </a:p>
        </p:txBody>
      </p:sp>
    </p:spTree>
    <p:extLst>
      <p:ext uri="{BB962C8B-B14F-4D97-AF65-F5344CB8AC3E}">
        <p14:creationId xmlns:p14="http://schemas.microsoft.com/office/powerpoint/2010/main" val="3441227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48</a:t>
            </a:fld>
            <a:endParaRPr lang="en-US" altLang="en-US" dirty="0"/>
          </a:p>
        </p:txBody>
      </p:sp>
    </p:spTree>
    <p:extLst>
      <p:ext uri="{BB962C8B-B14F-4D97-AF65-F5344CB8AC3E}">
        <p14:creationId xmlns:p14="http://schemas.microsoft.com/office/powerpoint/2010/main" val="2485654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49</a:t>
            </a:fld>
            <a:endParaRPr lang="en-US" altLang="en-US" dirty="0"/>
          </a:p>
        </p:txBody>
      </p:sp>
    </p:spTree>
    <p:extLst>
      <p:ext uri="{BB962C8B-B14F-4D97-AF65-F5344CB8AC3E}">
        <p14:creationId xmlns:p14="http://schemas.microsoft.com/office/powerpoint/2010/main" val="421672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50</a:t>
            </a:fld>
            <a:endParaRPr lang="en-US" altLang="en-US" dirty="0"/>
          </a:p>
        </p:txBody>
      </p:sp>
    </p:spTree>
    <p:extLst>
      <p:ext uri="{BB962C8B-B14F-4D97-AF65-F5344CB8AC3E}">
        <p14:creationId xmlns:p14="http://schemas.microsoft.com/office/powerpoint/2010/main" val="1651437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51</a:t>
            </a:fld>
            <a:endParaRPr lang="en-US" altLang="en-US" dirty="0"/>
          </a:p>
        </p:txBody>
      </p:sp>
    </p:spTree>
    <p:extLst>
      <p:ext uri="{BB962C8B-B14F-4D97-AF65-F5344CB8AC3E}">
        <p14:creationId xmlns:p14="http://schemas.microsoft.com/office/powerpoint/2010/main" val="148510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53</a:t>
            </a:fld>
            <a:endParaRPr lang="en-US" altLang="en-US" dirty="0"/>
          </a:p>
        </p:txBody>
      </p:sp>
    </p:spTree>
    <p:extLst>
      <p:ext uri="{BB962C8B-B14F-4D97-AF65-F5344CB8AC3E}">
        <p14:creationId xmlns:p14="http://schemas.microsoft.com/office/powerpoint/2010/main" val="1824010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55</a:t>
            </a:fld>
            <a:endParaRPr lang="en-US" altLang="en-US" dirty="0"/>
          </a:p>
        </p:txBody>
      </p:sp>
    </p:spTree>
    <p:extLst>
      <p:ext uri="{BB962C8B-B14F-4D97-AF65-F5344CB8AC3E}">
        <p14:creationId xmlns:p14="http://schemas.microsoft.com/office/powerpoint/2010/main" val="382029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4</a:t>
            </a:fld>
            <a:endParaRPr lang="en-US" altLang="en-US" dirty="0"/>
          </a:p>
        </p:txBody>
      </p:sp>
    </p:spTree>
    <p:extLst>
      <p:ext uri="{BB962C8B-B14F-4D97-AF65-F5344CB8AC3E}">
        <p14:creationId xmlns:p14="http://schemas.microsoft.com/office/powerpoint/2010/main" val="23676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5</a:t>
            </a:fld>
            <a:endParaRPr lang="en-US" altLang="en-US" dirty="0"/>
          </a:p>
        </p:txBody>
      </p:sp>
    </p:spTree>
    <p:extLst>
      <p:ext uri="{BB962C8B-B14F-4D97-AF65-F5344CB8AC3E}">
        <p14:creationId xmlns:p14="http://schemas.microsoft.com/office/powerpoint/2010/main" val="57970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6</a:t>
            </a:fld>
            <a:endParaRPr lang="en-US" altLang="en-US" dirty="0"/>
          </a:p>
        </p:txBody>
      </p:sp>
    </p:spTree>
    <p:extLst>
      <p:ext uri="{BB962C8B-B14F-4D97-AF65-F5344CB8AC3E}">
        <p14:creationId xmlns:p14="http://schemas.microsoft.com/office/powerpoint/2010/main" val="106940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9</a:t>
            </a:fld>
            <a:endParaRPr lang="en-US" altLang="en-US" dirty="0"/>
          </a:p>
        </p:txBody>
      </p:sp>
    </p:spTree>
    <p:extLst>
      <p:ext uri="{BB962C8B-B14F-4D97-AF65-F5344CB8AC3E}">
        <p14:creationId xmlns:p14="http://schemas.microsoft.com/office/powerpoint/2010/main" val="360428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10</a:t>
            </a:fld>
            <a:endParaRPr lang="en-US" altLang="en-US" dirty="0"/>
          </a:p>
        </p:txBody>
      </p:sp>
    </p:spTree>
    <p:extLst>
      <p:ext uri="{BB962C8B-B14F-4D97-AF65-F5344CB8AC3E}">
        <p14:creationId xmlns:p14="http://schemas.microsoft.com/office/powerpoint/2010/main" val="266998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4FBFA7E-7B56-44AB-890D-F26F7B59A641}" type="datetime1">
              <a:rPr lang="en-US" smtClean="0"/>
              <a:t>8/13/2024</a:t>
            </a:fld>
            <a:endParaRPr lang="en-US" dirty="0"/>
          </a:p>
        </p:txBody>
      </p:sp>
      <p:sp>
        <p:nvSpPr>
          <p:cNvPr id="5" name="Slide Number Placeholder 4"/>
          <p:cNvSpPr>
            <a:spLocks noGrp="1"/>
          </p:cNvSpPr>
          <p:nvPr>
            <p:ph type="sldNum" sz="quarter" idx="5"/>
          </p:nvPr>
        </p:nvSpPr>
        <p:spPr/>
        <p:txBody>
          <a:bodyPr/>
          <a:lstStyle/>
          <a:p>
            <a:pPr>
              <a:defRPr/>
            </a:pPr>
            <a:fld id="{88B7DA17-0A5D-214B-B22F-6E65C341BDBD}" type="slidenum">
              <a:rPr lang="en-US" altLang="en-US" smtClean="0"/>
              <a:pPr>
                <a:defRPr/>
              </a:pPr>
              <a:t>11</a:t>
            </a:fld>
            <a:endParaRPr lang="en-US" altLang="en-US" dirty="0"/>
          </a:p>
        </p:txBody>
      </p:sp>
    </p:spTree>
    <p:extLst>
      <p:ext uri="{BB962C8B-B14F-4D97-AF65-F5344CB8AC3E}">
        <p14:creationId xmlns:p14="http://schemas.microsoft.com/office/powerpoint/2010/main" val="2514984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5FB5D8-8E48-4961-BDA0-B25CE54B2B16}"/>
              </a:ext>
            </a:extLst>
          </p:cNvPr>
          <p:cNvSpPr/>
          <p:nvPr userDrawn="1"/>
        </p:nvSpPr>
        <p:spPr>
          <a:xfrm>
            <a:off x="-1573" y="6398324"/>
            <a:ext cx="12207950" cy="4572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91491" y="4455619"/>
            <a:ext cx="9966960" cy="1826229"/>
          </a:xfrm>
        </p:spPr>
        <p:txBody>
          <a:bodyPr lIns="91440" rIns="91440" anchor="ctr">
            <a:normAutofit/>
          </a:bodyPr>
          <a:lstStyle>
            <a:lvl1pPr marL="0" indent="0" algn="ctr">
              <a:buNone/>
              <a:defRPr sz="2800" cap="sm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52125" y="6439250"/>
            <a:ext cx="2472271" cy="365125"/>
          </a:xfrm>
        </p:spPr>
        <p:txBody>
          <a:bodyPr/>
          <a:lstStyle/>
          <a:p>
            <a:pPr>
              <a:defRPr/>
            </a:pPr>
            <a:fld id="{16B476D2-207D-49CC-8099-103AECA06C83}" type="datetime1">
              <a:rPr lang="en-US" smtClean="0"/>
              <a:t>8/13/2024</a:t>
            </a:fld>
            <a:endParaRPr lang="en-US" dirty="0"/>
          </a:p>
        </p:txBody>
      </p:sp>
      <p:sp>
        <p:nvSpPr>
          <p:cNvPr id="5" name="Footer Placeholder 4"/>
          <p:cNvSpPr>
            <a:spLocks noGrp="1"/>
          </p:cNvSpPr>
          <p:nvPr>
            <p:ph type="ftr" sz="quarter" idx="11"/>
          </p:nvPr>
        </p:nvSpPr>
        <p:spPr>
          <a:xfrm>
            <a:off x="3717849" y="6444255"/>
            <a:ext cx="4822804" cy="365125"/>
          </a:xfrm>
        </p:spPr>
        <p:txBody>
          <a:bodyPr/>
          <a:lstStyle/>
          <a:p>
            <a:pPr>
              <a:defRPr/>
            </a:pPr>
            <a:endParaRPr lang="en-US" dirty="0"/>
          </a:p>
        </p:txBody>
      </p:sp>
      <p:sp>
        <p:nvSpPr>
          <p:cNvPr id="6" name="Slide Number Placeholder 5"/>
          <p:cNvSpPr>
            <a:spLocks noGrp="1"/>
          </p:cNvSpPr>
          <p:nvPr>
            <p:ph type="sldNum" sz="quarter" idx="12"/>
          </p:nvPr>
        </p:nvSpPr>
        <p:spPr>
          <a:xfrm>
            <a:off x="10835066" y="6439250"/>
            <a:ext cx="1312025" cy="365125"/>
          </a:xfrm>
        </p:spPr>
        <p:txBody>
          <a:bodyPr/>
          <a:lstStyle/>
          <a:p>
            <a:pPr>
              <a:defRPr/>
            </a:pPr>
            <a:fld id="{309FD654-8534-F84C-A3FE-EDD8E6038775}" type="slidenum">
              <a:rPr lang="en-US" altLang="en-US" smtClean="0"/>
              <a:pPr>
                <a:defRPr/>
              </a:pPr>
              <a:t>‹#›</a:t>
            </a:fld>
            <a:endParaRPr lang="en-US" altLang="en-US" dirty="0"/>
          </a:p>
        </p:txBody>
      </p:sp>
      <p:cxnSp>
        <p:nvCxnSpPr>
          <p:cNvPr id="9" name="Straight Connector 8"/>
          <p:cNvCxnSpPr/>
          <p:nvPr/>
        </p:nvCxnSpPr>
        <p:spPr>
          <a:xfrm>
            <a:off x="1155079" y="3604835"/>
            <a:ext cx="9875520" cy="0"/>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1265" y="2982745"/>
            <a:ext cx="1262274" cy="1238806"/>
          </a:xfrm>
          <a:prstGeom prst="rect">
            <a:avLst/>
          </a:prstGeom>
        </p:spPr>
      </p:pic>
      <p:sp>
        <p:nvSpPr>
          <p:cNvPr id="12" name="Title 1"/>
          <p:cNvSpPr>
            <a:spLocks noGrp="1"/>
          </p:cNvSpPr>
          <p:nvPr>
            <p:ph type="ctrTitle"/>
          </p:nvPr>
        </p:nvSpPr>
        <p:spPr>
          <a:xfrm>
            <a:off x="-1573" y="490098"/>
            <a:ext cx="12188825" cy="2258580"/>
          </a:xfrm>
        </p:spPr>
        <p:txBody>
          <a:bodyPr anchor="b">
            <a:normAutofit/>
          </a:bodyPr>
          <a:lstStyle>
            <a:lvl1pPr algn="ctr">
              <a:lnSpc>
                <a:spcPct val="85000"/>
              </a:lnSpc>
              <a:defRPr sz="5400" cap="none" spc="-50" baseline="0">
                <a:solidFill>
                  <a:schemeClr val="tx1"/>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EE6F0F06-596E-4CAC-BD7C-54363ED98C19}"/>
              </a:ext>
            </a:extLst>
          </p:cNvPr>
          <p:cNvSpPr/>
          <p:nvPr userDrawn="1"/>
        </p:nvSpPr>
        <p:spPr>
          <a:xfrm>
            <a:off x="15" y="-31111"/>
            <a:ext cx="12188825" cy="4572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7BF9E3E-C54C-490B-9710-6DDD0AC7D0F4}"/>
              </a:ext>
            </a:extLst>
          </p:cNvPr>
          <p:cNvSpPr/>
          <p:nvPr userDrawn="1"/>
        </p:nvSpPr>
        <p:spPr>
          <a:xfrm>
            <a:off x="-1573" y="414548"/>
            <a:ext cx="12188825"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5EB18D9F-40F8-403B-A358-ADD4D326AC2E}"/>
              </a:ext>
            </a:extLst>
          </p:cNvPr>
          <p:cNvPicPr>
            <a:picLocks noChangeAspect="1"/>
          </p:cNvPicPr>
          <p:nvPr userDrawn="1"/>
        </p:nvPicPr>
        <p:blipFill>
          <a:blip r:embed="rId3"/>
          <a:stretch>
            <a:fillRect/>
          </a:stretch>
        </p:blipFill>
        <p:spPr>
          <a:xfrm>
            <a:off x="4586401" y="2732373"/>
            <a:ext cx="3019197" cy="1885693"/>
          </a:xfrm>
          <a:prstGeom prst="rect">
            <a:avLst/>
          </a:prstGeom>
        </p:spPr>
      </p:pic>
    </p:spTree>
    <p:extLst>
      <p:ext uri="{BB962C8B-B14F-4D97-AF65-F5344CB8AC3E}">
        <p14:creationId xmlns:p14="http://schemas.microsoft.com/office/powerpoint/2010/main" val="162672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9F98BF5A-C9CA-4A7B-BE96-6D14FF0490BA}" type="datetime1">
              <a:rPr lang="en-US" smtClean="0"/>
              <a:t>8/13/2024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8302C07-B794-AA4B-B029-5CE1181A8995}" type="slidenum">
              <a:rPr lang="en-US" altLang="en-US" smtClean="0"/>
              <a:pPr>
                <a:defRPr/>
              </a:pPr>
              <a:t>‹#›</a:t>
            </a:fld>
            <a:endParaRPr lang="en-US" altLang="en-US" dirty="0"/>
          </a:p>
        </p:txBody>
      </p:sp>
      <p:pic>
        <p:nvPicPr>
          <p:cNvPr id="10" name="Picture 9">
            <a:extLst>
              <a:ext uri="{FF2B5EF4-FFF2-40B4-BE49-F238E27FC236}">
                <a16:creationId xmlns:a16="http://schemas.microsoft.com/office/drawing/2014/main" id="{5A24E448-BD8D-42D5-B11B-B9AD9746A237}"/>
              </a:ext>
            </a:extLst>
          </p:cNvPr>
          <p:cNvPicPr>
            <a:picLocks noChangeAspect="1"/>
          </p:cNvPicPr>
          <p:nvPr userDrawn="1"/>
        </p:nvPicPr>
        <p:blipFill>
          <a:blip r:embed="rId2"/>
          <a:stretch>
            <a:fillRect/>
          </a:stretch>
        </p:blipFill>
        <p:spPr>
          <a:xfrm>
            <a:off x="542849" y="3672795"/>
            <a:ext cx="3019197" cy="1885693"/>
          </a:xfrm>
          <a:prstGeom prst="rect">
            <a:avLst/>
          </a:prstGeom>
        </p:spPr>
      </p:pic>
    </p:spTree>
    <p:extLst>
      <p:ext uri="{BB962C8B-B14F-4D97-AF65-F5344CB8AC3E}">
        <p14:creationId xmlns:p14="http://schemas.microsoft.com/office/powerpoint/2010/main" val="335647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79084"/>
            <a:ext cx="12188825" cy="19050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930348"/>
            <a:ext cx="12188825" cy="6400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fld id="{B6C485AD-5933-4BF5-AE0F-952C69C5F09A}" type="datetime1">
              <a:rPr lang="en-US" smtClean="0"/>
              <a:t>8/13/2024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1090409-A9A9-B54D-8AED-A8E3978958AC}" type="slidenum">
              <a:rPr lang="en-US" altLang="en-US" smtClean="0"/>
              <a:pPr>
                <a:defRPr/>
              </a:pPr>
              <a:t>‹#›</a:t>
            </a:fld>
            <a:endParaRPr lang="en-US" altLang="en-US" dirty="0"/>
          </a:p>
        </p:txBody>
      </p:sp>
    </p:spTree>
    <p:extLst>
      <p:ext uri="{BB962C8B-B14F-4D97-AF65-F5344CB8AC3E}">
        <p14:creationId xmlns:p14="http://schemas.microsoft.com/office/powerpoint/2010/main" val="332347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4C429B45-6D7A-4D9B-83BD-47D275730E87}" type="datetime1">
              <a:rPr lang="en-US" smtClean="0"/>
              <a:t>8/13/2024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31021DF-0EE8-9F45-8D67-2BD5F91A5C8B}" type="slidenum">
              <a:rPr lang="en-US" altLang="en-US" smtClean="0"/>
              <a:pPr>
                <a:defRPr/>
              </a:pPr>
              <a:t>‹#›</a:t>
            </a:fld>
            <a:endParaRPr lang="en-US" altLang="en-US" dirty="0"/>
          </a:p>
        </p:txBody>
      </p:sp>
    </p:spTree>
    <p:extLst>
      <p:ext uri="{BB962C8B-B14F-4D97-AF65-F5344CB8AC3E}">
        <p14:creationId xmlns:p14="http://schemas.microsoft.com/office/powerpoint/2010/main" val="199351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393E3B19-8989-4705-A753-2F70F5C08195}" type="datetime1">
              <a:rPr lang="en-US" smtClean="0"/>
              <a:t>8/13/2024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8C1F0E-6CF3-8D4A-920E-500A099AF07C}" type="slidenum">
              <a:rPr lang="en-US" altLang="en-US" smtClean="0"/>
              <a:pPr>
                <a:defRPr/>
              </a:pPr>
              <a:t>‹#›</a:t>
            </a:fld>
            <a:endParaRPr lang="en-US" altLang="en-US" dirty="0"/>
          </a:p>
        </p:txBody>
      </p:sp>
    </p:spTree>
    <p:extLst>
      <p:ext uri="{BB962C8B-B14F-4D97-AF65-F5344CB8AC3E}">
        <p14:creationId xmlns:p14="http://schemas.microsoft.com/office/powerpoint/2010/main" val="107036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p:nvSpPr>
        <p:spPr>
          <a:xfrm>
            <a:off x="3177" y="6418384"/>
            <a:ext cx="12188825" cy="4572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1840"/>
            <a:ext cx="12188825" cy="12590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p:txBody>
          <a:bodyPr/>
          <a:lstStyle/>
          <a:p>
            <a:pPr>
              <a:defRPr/>
            </a:pPr>
            <a:fld id="{A8D63F37-22F4-47BA-9623-38CDB53DED54}" type="datetime1">
              <a:rPr lang="en-US" smtClean="0"/>
              <a:t>8/13/2024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7229997-584F-6549-9F09-250F7E5F3654}" type="slidenum">
              <a:rPr lang="en-US" altLang="en-US" smtClean="0"/>
              <a:pPr>
                <a:defRPr/>
              </a:pPr>
              <a:t>‹#›</a:t>
            </a:fld>
            <a:endParaRPr lang="en-US" altLang="en-US" dirty="0"/>
          </a:p>
        </p:txBody>
      </p:sp>
      <p:sp>
        <p:nvSpPr>
          <p:cNvPr id="10" name="Rectangle 9"/>
          <p:cNvSpPr/>
          <p:nvPr userDrawn="1"/>
        </p:nvSpPr>
        <p:spPr bwMode="hidden">
          <a:xfrm>
            <a:off x="16" y="1"/>
            <a:ext cx="12191984" cy="2620108"/>
          </a:xfrm>
          <a:prstGeom prst="rect">
            <a:avLst/>
          </a:prstGeom>
          <a:solidFill>
            <a:srgbClr val="00213A"/>
          </a:solidFill>
          <a:ln/>
        </p:spPr>
        <p:style>
          <a:lnRef idx="2">
            <a:schemeClr val="dk1"/>
          </a:lnRef>
          <a:fillRef idx="1">
            <a:schemeClr val="lt1"/>
          </a:fillRef>
          <a:effectRef idx="0">
            <a:schemeClr val="dk1"/>
          </a:effectRef>
          <a:fontRef idx="minor">
            <a:schemeClr val="dk1"/>
          </a:fontRef>
        </p:style>
        <p:txBody>
          <a:bodyPr rtlCol="0" anchor="ctr"/>
          <a:lstStyle/>
          <a:p>
            <a:pPr algn="ctr"/>
            <a:endParaRPr sz="1013" dirty="0"/>
          </a:p>
        </p:txBody>
      </p:sp>
      <p:sp>
        <p:nvSpPr>
          <p:cNvPr id="11" name="Rectangle 10"/>
          <p:cNvSpPr/>
          <p:nvPr userDrawn="1"/>
        </p:nvSpPr>
        <p:spPr bwMode="hidden">
          <a:xfrm>
            <a:off x="-3145" y="4564863"/>
            <a:ext cx="12188841" cy="1764938"/>
          </a:xfrm>
          <a:prstGeom prst="rect">
            <a:avLst/>
          </a:prstGeom>
          <a:solidFill>
            <a:srgbClr val="00213A"/>
          </a:solidFill>
          <a:ln/>
        </p:spPr>
        <p:style>
          <a:lnRef idx="2">
            <a:schemeClr val="dk1"/>
          </a:lnRef>
          <a:fillRef idx="1">
            <a:schemeClr val="lt1"/>
          </a:fillRef>
          <a:effectRef idx="0">
            <a:schemeClr val="dk1"/>
          </a:effectRef>
          <a:fontRef idx="minor">
            <a:schemeClr val="dk1"/>
          </a:fontRef>
        </p:style>
        <p:txBody>
          <a:bodyPr rtlCol="0" anchor="ctr"/>
          <a:lstStyle/>
          <a:p>
            <a:pPr algn="ctr"/>
            <a:endParaRPr sz="1013" dirty="0">
              <a:latin typeface="Arial" panose="020B0604020202020204" pitchFamily="34" charset="0"/>
              <a:cs typeface="Arial" panose="020B0604020202020204" pitchFamily="34" charset="0"/>
            </a:endParaRPr>
          </a:p>
        </p:txBody>
      </p:sp>
      <p:sp>
        <p:nvSpPr>
          <p:cNvPr id="17" name="Title 1"/>
          <p:cNvSpPr>
            <a:spLocks noGrp="1"/>
          </p:cNvSpPr>
          <p:nvPr>
            <p:ph type="title"/>
          </p:nvPr>
        </p:nvSpPr>
        <p:spPr>
          <a:xfrm>
            <a:off x="949629" y="90113"/>
            <a:ext cx="10058400" cy="2538957"/>
          </a:xfrm>
        </p:spPr>
        <p:txBody>
          <a:bodyPr anchor="b" anchorCtr="0">
            <a:normAutofit/>
          </a:bodyPr>
          <a:lstStyle>
            <a:lvl1pPr>
              <a:lnSpc>
                <a:spcPct val="85000"/>
              </a:lnSpc>
              <a:defRPr sz="6000" b="0">
                <a:solidFill>
                  <a:schemeClr val="bg1"/>
                </a:solidFill>
              </a:defRPr>
            </a:lvl1pPr>
          </a:lstStyle>
          <a:p>
            <a:r>
              <a:rPr lang="en-US" dirty="0"/>
              <a:t>Click to edit Master title style</a:t>
            </a:r>
          </a:p>
        </p:txBody>
      </p:sp>
      <p:sp>
        <p:nvSpPr>
          <p:cNvPr id="18" name="Text Placeholder 2"/>
          <p:cNvSpPr>
            <a:spLocks noGrp="1"/>
          </p:cNvSpPr>
          <p:nvPr>
            <p:ph type="body" idx="1"/>
          </p:nvPr>
        </p:nvSpPr>
        <p:spPr>
          <a:xfrm>
            <a:off x="1116219" y="4819571"/>
            <a:ext cx="10058400" cy="1143000"/>
          </a:xfrm>
        </p:spPr>
        <p:txBody>
          <a:bodyPr lIns="91440" rIns="91440" anchor="t" anchorCtr="0">
            <a:normAutofit/>
          </a:bodyPr>
          <a:lstStyle>
            <a:lvl1pPr marL="0" indent="0" algn="ctr">
              <a:buNone/>
              <a:defRPr sz="2400" cap="all" spc="2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7261" y="2985892"/>
            <a:ext cx="1425615" cy="1324002"/>
          </a:xfrm>
          <a:prstGeom prst="rect">
            <a:avLst/>
          </a:prstGeom>
        </p:spPr>
      </p:pic>
      <p:pic>
        <p:nvPicPr>
          <p:cNvPr id="12" name="Picture 11">
            <a:extLst>
              <a:ext uri="{FF2B5EF4-FFF2-40B4-BE49-F238E27FC236}">
                <a16:creationId xmlns:a16="http://schemas.microsoft.com/office/drawing/2014/main" id="{5284FAC8-DD8A-4872-B54B-58CF798FE2E9}"/>
              </a:ext>
            </a:extLst>
          </p:cNvPr>
          <p:cNvPicPr>
            <a:picLocks noChangeAspect="1"/>
          </p:cNvPicPr>
          <p:nvPr userDrawn="1"/>
        </p:nvPicPr>
        <p:blipFill>
          <a:blip r:embed="rId3"/>
          <a:stretch>
            <a:fillRect/>
          </a:stretch>
        </p:blipFill>
        <p:spPr>
          <a:xfrm>
            <a:off x="4487593" y="2646285"/>
            <a:ext cx="3207363" cy="2003216"/>
          </a:xfrm>
          <a:prstGeom prst="rect">
            <a:avLst/>
          </a:prstGeom>
        </p:spPr>
      </p:pic>
    </p:spTree>
    <p:extLst>
      <p:ext uri="{BB962C8B-B14F-4D97-AF65-F5344CB8AC3E}">
        <p14:creationId xmlns:p14="http://schemas.microsoft.com/office/powerpoint/2010/main" val="320560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4615205"/>
            <a:ext cx="12192000" cy="2237435"/>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userDrawn="1"/>
        </p:nvSpPr>
        <p:spPr bwMode="hidden">
          <a:xfrm>
            <a:off x="0" y="2848"/>
            <a:ext cx="12214860" cy="2568808"/>
          </a:xfrm>
          <a:prstGeom prst="rect">
            <a:avLst/>
          </a:prstGeom>
          <a:solidFill>
            <a:srgbClr val="00213A"/>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sz="4800"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4863" y="2974027"/>
            <a:ext cx="1262274" cy="1238806"/>
          </a:xfrm>
          <a:prstGeom prst="rect">
            <a:avLst/>
          </a:prstGeom>
        </p:spPr>
      </p:pic>
      <p:sp>
        <p:nvSpPr>
          <p:cNvPr id="15" name="Title 1"/>
          <p:cNvSpPr>
            <a:spLocks noGrp="1"/>
          </p:cNvSpPr>
          <p:nvPr>
            <p:ph type="title"/>
          </p:nvPr>
        </p:nvSpPr>
        <p:spPr>
          <a:xfrm>
            <a:off x="1379675" y="988021"/>
            <a:ext cx="10058400" cy="1580948"/>
          </a:xfrm>
        </p:spPr>
        <p:txBody>
          <a:bodyPr anchor="ctr" anchorCtr="0">
            <a:normAutofit/>
          </a:bodyPr>
          <a:lstStyle>
            <a:lvl1pPr>
              <a:lnSpc>
                <a:spcPct val="85000"/>
              </a:lnSpc>
              <a:defRPr sz="4800" b="0">
                <a:solidFill>
                  <a:schemeClr val="bg1"/>
                </a:solidFill>
              </a:defRPr>
            </a:lvl1pPr>
          </a:lstStyle>
          <a:p>
            <a:r>
              <a:rPr lang="en-US" dirty="0"/>
              <a:t>Click to edit Master title style</a:t>
            </a:r>
          </a:p>
        </p:txBody>
      </p:sp>
      <p:sp>
        <p:nvSpPr>
          <p:cNvPr id="20" name="Footer Placeholder 4"/>
          <p:cNvSpPr txBox="1">
            <a:spLocks/>
          </p:cNvSpPr>
          <p:nvPr userDrawn="1"/>
        </p:nvSpPr>
        <p:spPr>
          <a:xfrm>
            <a:off x="3667620" y="6414034"/>
            <a:ext cx="4822804"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cap="all" baseline="0">
                <a:solidFill>
                  <a:srgbClr val="FFFFFF"/>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defRPr/>
            </a:pPr>
            <a:endParaRPr lang="en-US" dirty="0"/>
          </a:p>
        </p:txBody>
      </p:sp>
      <p:sp>
        <p:nvSpPr>
          <p:cNvPr id="21" name="Slide Number Placeholder 5"/>
          <p:cNvSpPr txBox="1">
            <a:spLocks/>
          </p:cNvSpPr>
          <p:nvPr userDrawn="1"/>
        </p:nvSpPr>
        <p:spPr>
          <a:xfrm>
            <a:off x="9836633" y="6441405"/>
            <a:ext cx="1312025"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50" kern="1200">
                <a:solidFill>
                  <a:srgbClr val="FFFFFF"/>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defRPr/>
            </a:pPr>
            <a:fld id="{A7229997-584F-6549-9F09-250F7E5F3654}" type="slidenum">
              <a:rPr lang="en-US" altLang="en-US" smtClean="0"/>
              <a:pPr>
                <a:defRPr/>
              </a:pPr>
              <a:t>‹#›</a:t>
            </a:fld>
            <a:endParaRPr lang="en-US" altLang="en-US" dirty="0"/>
          </a:p>
        </p:txBody>
      </p:sp>
      <p:sp>
        <p:nvSpPr>
          <p:cNvPr id="24" name="Footer Placeholder 4"/>
          <p:cNvSpPr txBox="1">
            <a:spLocks/>
          </p:cNvSpPr>
          <p:nvPr userDrawn="1"/>
        </p:nvSpPr>
        <p:spPr>
          <a:xfrm>
            <a:off x="3667605" y="6428005"/>
            <a:ext cx="4822804"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cap="all" baseline="0">
                <a:solidFill>
                  <a:srgbClr val="FFFFFF"/>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defRPr/>
            </a:pPr>
            <a:endParaRPr lang="en-US" dirty="0"/>
          </a:p>
        </p:txBody>
      </p:sp>
      <p:sp>
        <p:nvSpPr>
          <p:cNvPr id="25" name="Slide Number Placeholder 5"/>
          <p:cNvSpPr txBox="1">
            <a:spLocks/>
          </p:cNvSpPr>
          <p:nvPr userDrawn="1"/>
        </p:nvSpPr>
        <p:spPr>
          <a:xfrm>
            <a:off x="9836618" y="6455376"/>
            <a:ext cx="1312025"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50" kern="1200">
                <a:solidFill>
                  <a:srgbClr val="FFFFFF"/>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defRPr/>
            </a:pPr>
            <a:fld id="{A7229997-584F-6549-9F09-250F7E5F3654}" type="slidenum">
              <a:rPr lang="en-US" altLang="en-US" smtClean="0"/>
              <a:pPr>
                <a:defRPr/>
              </a:pPr>
              <a:t>‹#›</a:t>
            </a:fld>
            <a:endParaRPr lang="en-US" altLang="en-US" dirty="0"/>
          </a:p>
        </p:txBody>
      </p:sp>
      <p:sp>
        <p:nvSpPr>
          <p:cNvPr id="28" name="Footer Placeholder 4"/>
          <p:cNvSpPr txBox="1">
            <a:spLocks/>
          </p:cNvSpPr>
          <p:nvPr userDrawn="1"/>
        </p:nvSpPr>
        <p:spPr>
          <a:xfrm>
            <a:off x="3633576" y="6377786"/>
            <a:ext cx="4822804"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cap="all" baseline="0">
                <a:solidFill>
                  <a:srgbClr val="FFFFFF"/>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defRPr/>
            </a:pPr>
            <a:endParaRPr lang="en-US" dirty="0"/>
          </a:p>
        </p:txBody>
      </p:sp>
      <p:sp>
        <p:nvSpPr>
          <p:cNvPr id="30" name="Date Placeholder 3"/>
          <p:cNvSpPr txBox="1">
            <a:spLocks/>
          </p:cNvSpPr>
          <p:nvPr userDrawn="1"/>
        </p:nvSpPr>
        <p:spPr>
          <a:xfrm>
            <a:off x="858137" y="6329313"/>
            <a:ext cx="2472271"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00" kern="1200">
                <a:solidFill>
                  <a:srgbClr val="FFFFFF"/>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defRPr/>
            </a:pPr>
            <a:fld id="{E89CB84A-9342-4C1F-A42A-66F073FB84F0}" type="datetime1">
              <a:rPr lang="en-US" smtClean="0"/>
              <a:pPr>
                <a:defRPr/>
              </a:pPr>
              <a:t>8/13/2024</a:t>
            </a:fld>
            <a:endParaRPr lang="en-US" dirty="0"/>
          </a:p>
        </p:txBody>
      </p:sp>
      <p:sp>
        <p:nvSpPr>
          <p:cNvPr id="22" name="Title 1">
            <a:extLst>
              <a:ext uri="{FF2B5EF4-FFF2-40B4-BE49-F238E27FC236}">
                <a16:creationId xmlns:a16="http://schemas.microsoft.com/office/drawing/2014/main" id="{A3FE83B6-0E68-42FF-90A7-50FD2FE62D05}"/>
              </a:ext>
            </a:extLst>
          </p:cNvPr>
          <p:cNvSpPr txBox="1">
            <a:spLocks/>
          </p:cNvSpPr>
          <p:nvPr userDrawn="1"/>
        </p:nvSpPr>
        <p:spPr>
          <a:xfrm>
            <a:off x="1379675" y="4806704"/>
            <a:ext cx="10058400" cy="1580948"/>
          </a:xfrm>
          <a:prstGeom prst="rect">
            <a:avLst/>
          </a:prstGeom>
        </p:spPr>
        <p:txBody>
          <a:bodyPr vert="horz" lIns="91440" tIns="45720" rIns="91440" bIns="45720" rtlCol="0" anchor="ctr" anchorCtr="0">
            <a:normAutofit/>
          </a:bodyPr>
          <a:lstStyle>
            <a:lvl1pPr algn="ctr" defTabSz="914400" rtl="0" eaLnBrk="1" latinLnBrk="0" hangingPunct="1">
              <a:lnSpc>
                <a:spcPct val="85000"/>
              </a:lnSpc>
              <a:spcBef>
                <a:spcPct val="0"/>
              </a:spcBef>
              <a:buNone/>
              <a:defRPr sz="4800" b="0" kern="1200" spc="-50"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endParaRPr lang="en-US" dirty="0"/>
          </a:p>
        </p:txBody>
      </p:sp>
      <p:sp>
        <p:nvSpPr>
          <p:cNvPr id="17" name="Title 1">
            <a:extLst>
              <a:ext uri="{FF2B5EF4-FFF2-40B4-BE49-F238E27FC236}">
                <a16:creationId xmlns:a16="http://schemas.microsoft.com/office/drawing/2014/main" id="{D4515BEA-A197-4D32-A9B8-1FEC16E34138}"/>
              </a:ext>
            </a:extLst>
          </p:cNvPr>
          <p:cNvSpPr txBox="1">
            <a:spLocks/>
          </p:cNvSpPr>
          <p:nvPr userDrawn="1"/>
        </p:nvSpPr>
        <p:spPr>
          <a:xfrm>
            <a:off x="1379675" y="4589778"/>
            <a:ext cx="10058400" cy="1580948"/>
          </a:xfrm>
          <a:prstGeom prst="rect">
            <a:avLst/>
          </a:prstGeom>
        </p:spPr>
        <p:txBody>
          <a:bodyPr vert="horz" lIns="91440" tIns="45720" rIns="91440" bIns="45720" rtlCol="0" anchor="ctr" anchorCtr="0">
            <a:normAutofit/>
          </a:bodyPr>
          <a:lstStyle>
            <a:lvl1pPr algn="ctr" defTabSz="914400" rtl="0" eaLnBrk="1" latinLnBrk="0" hangingPunct="1">
              <a:lnSpc>
                <a:spcPct val="85000"/>
              </a:lnSpc>
              <a:spcBef>
                <a:spcPct val="0"/>
              </a:spcBef>
              <a:buNone/>
              <a:defRPr sz="4800" b="0" kern="1200" spc="-50"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800" dirty="0"/>
              <a:t>Click to edit Master title style</a:t>
            </a:r>
          </a:p>
        </p:txBody>
      </p:sp>
      <p:pic>
        <p:nvPicPr>
          <p:cNvPr id="16" name="Picture 15">
            <a:extLst>
              <a:ext uri="{FF2B5EF4-FFF2-40B4-BE49-F238E27FC236}">
                <a16:creationId xmlns:a16="http://schemas.microsoft.com/office/drawing/2014/main" id="{ADD681EA-CD40-4703-A3CF-8A1308400269}"/>
              </a:ext>
            </a:extLst>
          </p:cNvPr>
          <p:cNvPicPr>
            <a:picLocks noChangeAspect="1"/>
          </p:cNvPicPr>
          <p:nvPr userDrawn="1"/>
        </p:nvPicPr>
        <p:blipFill>
          <a:blip r:embed="rId3"/>
          <a:stretch>
            <a:fillRect/>
          </a:stretch>
        </p:blipFill>
        <p:spPr>
          <a:xfrm>
            <a:off x="4586401" y="2732373"/>
            <a:ext cx="3019197" cy="1885693"/>
          </a:xfrm>
          <a:prstGeom prst="rect">
            <a:avLst/>
          </a:prstGeom>
        </p:spPr>
      </p:pic>
    </p:spTree>
    <p:extLst>
      <p:ext uri="{BB962C8B-B14F-4D97-AF65-F5344CB8AC3E}">
        <p14:creationId xmlns:p14="http://schemas.microsoft.com/office/powerpoint/2010/main" val="207753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9822" y="10148"/>
            <a:ext cx="10740813" cy="737476"/>
          </a:xfrm>
        </p:spPr>
        <p:txBody>
          <a:bodyPr/>
          <a:lstStyle>
            <a:lvl1pPr marL="0">
              <a:defRPr>
                <a:solidFill>
                  <a:schemeClr val="tx1"/>
                </a:solidFill>
              </a:defRPr>
            </a:lvl1pPr>
          </a:lstStyle>
          <a:p>
            <a:r>
              <a:rPr lang="en-US" dirty="0"/>
              <a:t>Click to edit Master title style</a:t>
            </a:r>
          </a:p>
        </p:txBody>
      </p:sp>
      <p:sp>
        <p:nvSpPr>
          <p:cNvPr id="3" name="Content Placeholder 2"/>
          <p:cNvSpPr>
            <a:spLocks noGrp="1"/>
          </p:cNvSpPr>
          <p:nvPr>
            <p:ph idx="1" hasCustomPrompt="1"/>
          </p:nvPr>
        </p:nvSpPr>
        <p:spPr>
          <a:xfrm>
            <a:off x="474134" y="1181819"/>
            <a:ext cx="10681546" cy="5055080"/>
          </a:xfrm>
        </p:spPr>
        <p:txBody>
          <a:bodyPr/>
          <a:lstStyle>
            <a:lvl1pPr>
              <a:defRPr>
                <a:solidFill>
                  <a:schemeClr val="tx1"/>
                </a:solidFill>
                <a:latin typeface="Arial" panose="020B0604020202020204" pitchFamily="34" charset="0"/>
                <a:cs typeface="Arial" panose="020B0604020202020204" pitchFamily="34" charset="0"/>
              </a:defRPr>
            </a:lvl1pPr>
            <a:lvl2pPr>
              <a:buClr>
                <a:schemeClr val="accent2">
                  <a:lumMod val="50000"/>
                </a:schemeClr>
              </a:buClr>
              <a:defRPr>
                <a:solidFill>
                  <a:schemeClr val="tx1"/>
                </a:solidFill>
                <a:latin typeface="Arial" panose="020B0604020202020204" pitchFamily="34" charset="0"/>
                <a:cs typeface="Arial" panose="020B0604020202020204" pitchFamily="34" charset="0"/>
              </a:defRPr>
            </a:lvl2pPr>
            <a:lvl3pPr>
              <a:buClr>
                <a:schemeClr val="accent2">
                  <a:lumMod val="50000"/>
                </a:schemeClr>
              </a:buClr>
              <a:defRPr>
                <a:solidFill>
                  <a:schemeClr val="tx1"/>
                </a:solidFill>
                <a:latin typeface="Arial" panose="020B0604020202020204" pitchFamily="34" charset="0"/>
                <a:cs typeface="Arial" panose="020B0604020202020204" pitchFamily="34" charset="0"/>
              </a:defRPr>
            </a:lvl3pPr>
            <a:lvl4pPr>
              <a:buClr>
                <a:schemeClr val="accent2">
                  <a:lumMod val="50000"/>
                </a:schemeClr>
              </a:buClr>
              <a:defRPr>
                <a:solidFill>
                  <a:schemeClr val="tx1"/>
                </a:solidFill>
                <a:latin typeface="Arial" panose="020B0604020202020204" pitchFamily="34" charset="0"/>
                <a:cs typeface="Arial" panose="020B0604020202020204" pitchFamily="34" charset="0"/>
              </a:defRPr>
            </a:lvl4pPr>
            <a:lvl5pPr>
              <a:buClr>
                <a:schemeClr val="accent2">
                  <a:lumMod val="50000"/>
                </a:schemeClr>
              </a:buCl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defRPr/>
            </a:pPr>
            <a:fld id="{A04C2838-5915-4242-A224-C6E8BF3A9DD6}" type="slidenum">
              <a:rPr lang="en-US" altLang="en-US" smtClean="0"/>
              <a:pPr>
                <a:defRPr/>
              </a:pPr>
              <a:t>‹#›</a:t>
            </a:fld>
            <a:endParaRPr lang="en-US" altLang="en-US" dirty="0"/>
          </a:p>
        </p:txBody>
      </p:sp>
      <p:sp>
        <p:nvSpPr>
          <p:cNvPr id="4" name="Date Placeholder 3"/>
          <p:cNvSpPr>
            <a:spLocks noGrp="1"/>
          </p:cNvSpPr>
          <p:nvPr>
            <p:ph type="dt" sz="half" idx="10"/>
          </p:nvPr>
        </p:nvSpPr>
        <p:spPr/>
        <p:txBody>
          <a:bodyPr/>
          <a:lstStyle/>
          <a:p>
            <a:pPr>
              <a:defRPr/>
            </a:pPr>
            <a:fld id="{7BBD6024-FBFB-4674-B0FC-30B11B0CDD86}" type="datetime1">
              <a:rPr lang="en-US" smtClean="0"/>
              <a:t>8/13/2024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68889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91706" y="148581"/>
            <a:ext cx="10663974" cy="627797"/>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91706" y="1223941"/>
            <a:ext cx="5546725" cy="5038835"/>
          </a:xfrm>
        </p:spPr>
        <p:txBody>
          <a:bodyPr/>
          <a:lstStyle>
            <a:lvl1pPr>
              <a:defRPr>
                <a:solidFill>
                  <a:schemeClr val="tx1"/>
                </a:solidFill>
              </a:defRPr>
            </a:lvl1pPr>
            <a:lvl2pPr marL="384048" indent="-182880">
              <a:buClr>
                <a:schemeClr val="accent1">
                  <a:lumMod val="50000"/>
                </a:schemeClr>
              </a:buClr>
              <a:buFont typeface="Wingdings" panose="05000000000000000000" pitchFamily="2" charset="2"/>
              <a:buChar char="q"/>
              <a:defRPr>
                <a:solidFill>
                  <a:schemeClr val="tx1"/>
                </a:solidFill>
              </a:defRPr>
            </a:lvl2pPr>
            <a:lvl3pPr marL="566928" indent="-182880">
              <a:buClr>
                <a:schemeClr val="accent1">
                  <a:lumMod val="50000"/>
                </a:schemeClr>
              </a:buClr>
              <a:buFont typeface="Wingdings" panose="05000000000000000000" pitchFamily="2" charset="2"/>
              <a:buChar char="q"/>
              <a:defRPr>
                <a:solidFill>
                  <a:schemeClr val="tx1"/>
                </a:solidFill>
              </a:defRPr>
            </a:lvl3pPr>
            <a:lvl4pPr marL="749808" indent="-182880">
              <a:buClr>
                <a:schemeClr val="accent1">
                  <a:lumMod val="50000"/>
                </a:schemeClr>
              </a:buClr>
              <a:buFont typeface="Wingdings" panose="05000000000000000000" pitchFamily="2" charset="2"/>
              <a:buChar char="q"/>
              <a:defRPr>
                <a:solidFill>
                  <a:schemeClr val="tx1"/>
                </a:solidFill>
              </a:defRPr>
            </a:lvl4pPr>
            <a:lvl5pPr marL="932688" indent="-182880">
              <a:buClr>
                <a:schemeClr val="accent1">
                  <a:lumMod val="50000"/>
                </a:schemeClr>
              </a:buClr>
              <a:buFont typeface="Wingdings" panose="05000000000000000000" pitchFamily="2" charset="2"/>
              <a:buChar char="q"/>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31732"/>
            <a:ext cx="4937760" cy="5031043"/>
          </a:xfrm>
        </p:spPr>
        <p:txBody>
          <a:bodyPr/>
          <a:lstStyle>
            <a:lvl1pPr>
              <a:defRPr>
                <a:solidFill>
                  <a:schemeClr val="tx1"/>
                </a:solidFill>
              </a:defRPr>
            </a:lvl1pPr>
            <a:lvl2pPr marL="384048" indent="-182880">
              <a:buClr>
                <a:schemeClr val="accent1">
                  <a:lumMod val="50000"/>
                </a:schemeClr>
              </a:buClr>
              <a:buFont typeface="Wingdings" panose="05000000000000000000" pitchFamily="2" charset="2"/>
              <a:buChar char="q"/>
              <a:defRPr>
                <a:solidFill>
                  <a:schemeClr val="tx1"/>
                </a:solidFill>
              </a:defRPr>
            </a:lvl2pPr>
            <a:lvl3pPr marL="566928" indent="-182880">
              <a:buClr>
                <a:schemeClr val="accent1">
                  <a:lumMod val="50000"/>
                </a:schemeClr>
              </a:buClr>
              <a:buFont typeface="Wingdings" panose="05000000000000000000" pitchFamily="2" charset="2"/>
              <a:buChar char="q"/>
              <a:defRPr>
                <a:solidFill>
                  <a:schemeClr val="tx1"/>
                </a:solidFill>
              </a:defRPr>
            </a:lvl3pPr>
            <a:lvl4pPr marL="749808" indent="-182880">
              <a:buClr>
                <a:schemeClr val="accent1">
                  <a:lumMod val="50000"/>
                </a:schemeClr>
              </a:buClr>
              <a:buFont typeface="Wingdings" panose="05000000000000000000" pitchFamily="2" charset="2"/>
              <a:buChar char="q"/>
              <a:defRPr>
                <a:solidFill>
                  <a:schemeClr val="tx1"/>
                </a:solidFill>
              </a:defRPr>
            </a:lvl4pPr>
            <a:lvl5pPr marL="932688" indent="-182880">
              <a:buClr>
                <a:schemeClr val="accent1">
                  <a:lumMod val="50000"/>
                </a:schemeClr>
              </a:buClr>
              <a:buFont typeface="Wingdings" panose="05000000000000000000" pitchFamily="2" charset="2"/>
              <a:buChar char="q"/>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fld id="{D920EFA0-D07D-429C-9421-1F474586A0A0}" type="datetime1">
              <a:rPr lang="en-US" smtClean="0"/>
              <a:t>8/13/2024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033479A-7817-684C-ACB0-E01128C60C7E}" type="slidenum">
              <a:rPr lang="en-US" altLang="en-US" smtClean="0"/>
              <a:pPr>
                <a:defRPr/>
              </a:pPr>
              <a:t>‹#›</a:t>
            </a:fld>
            <a:endParaRPr lang="en-US" altLang="en-US" dirty="0"/>
          </a:p>
        </p:txBody>
      </p:sp>
    </p:spTree>
    <p:extLst>
      <p:ext uri="{BB962C8B-B14F-4D97-AF65-F5344CB8AC3E}">
        <p14:creationId xmlns:p14="http://schemas.microsoft.com/office/powerpoint/2010/main" val="82431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65826" y="102343"/>
            <a:ext cx="10689854" cy="682661"/>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826" y="1109770"/>
            <a:ext cx="5569214"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5826" y="1997991"/>
            <a:ext cx="5569214" cy="4299291"/>
          </a:xfrm>
        </p:spPr>
        <p:txBody>
          <a:bodyPr/>
          <a:lstStyle>
            <a:lvl1pPr marL="91440" indent="-91440">
              <a:buClr>
                <a:schemeClr val="accent1">
                  <a:lumMod val="50000"/>
                </a:schemeClr>
              </a:buClr>
              <a:buFont typeface="Wingdings" panose="05000000000000000000" pitchFamily="2" charset="2"/>
              <a:buChar char="q"/>
              <a:defRPr>
                <a:solidFill>
                  <a:schemeClr val="tx1"/>
                </a:solidFill>
              </a:defRPr>
            </a:lvl1pPr>
            <a:lvl2pPr marL="384048" indent="-182880">
              <a:buClr>
                <a:schemeClr val="accent1">
                  <a:lumMod val="50000"/>
                </a:schemeClr>
              </a:buClr>
              <a:buFont typeface="Wingdings" panose="05000000000000000000" pitchFamily="2" charset="2"/>
              <a:buChar char="q"/>
              <a:defRPr>
                <a:solidFill>
                  <a:schemeClr val="tx1"/>
                </a:solidFill>
              </a:defRPr>
            </a:lvl2pPr>
            <a:lvl3pPr marL="566928" indent="-182880">
              <a:buClr>
                <a:schemeClr val="accent1">
                  <a:lumMod val="50000"/>
                </a:schemeClr>
              </a:buClr>
              <a:buFont typeface="Wingdings" panose="05000000000000000000" pitchFamily="2" charset="2"/>
              <a:buChar char="q"/>
              <a:defRPr>
                <a:solidFill>
                  <a:schemeClr val="tx1"/>
                </a:solidFill>
              </a:defRPr>
            </a:lvl3pPr>
            <a:lvl4pPr marL="749808" indent="-182880">
              <a:buClr>
                <a:schemeClr val="accent1">
                  <a:lumMod val="50000"/>
                </a:schemeClr>
              </a:buClr>
              <a:buFont typeface="Wingdings" panose="05000000000000000000" pitchFamily="2" charset="2"/>
              <a:buChar char="q"/>
              <a:defRPr>
                <a:solidFill>
                  <a:schemeClr val="tx1"/>
                </a:solidFill>
              </a:defRPr>
            </a:lvl4pPr>
            <a:lvl5pPr marL="932688" indent="-182880">
              <a:buClr>
                <a:schemeClr val="accent1">
                  <a:lumMod val="50000"/>
                </a:schemeClr>
              </a:buClr>
              <a:buFont typeface="Wingdings" panose="05000000000000000000" pitchFamily="2" charset="2"/>
              <a:buChar char="q"/>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7586" y="1109770"/>
            <a:ext cx="5058093"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6479" y="1997992"/>
            <a:ext cx="5029199" cy="4299290"/>
          </a:xfrm>
        </p:spPr>
        <p:txBody>
          <a:bodyPr/>
          <a:lstStyle>
            <a:lvl1pPr marL="91440" indent="-91440">
              <a:buClr>
                <a:schemeClr val="accent1">
                  <a:lumMod val="50000"/>
                </a:schemeClr>
              </a:buClr>
              <a:buFont typeface="Wingdings" panose="05000000000000000000" pitchFamily="2" charset="2"/>
              <a:buChar char="q"/>
              <a:defRPr>
                <a:solidFill>
                  <a:schemeClr val="tx1"/>
                </a:solidFill>
              </a:defRPr>
            </a:lvl1pPr>
            <a:lvl2pPr marL="384048" indent="-182880">
              <a:buClr>
                <a:schemeClr val="accent1">
                  <a:lumMod val="50000"/>
                </a:schemeClr>
              </a:buClr>
              <a:buFont typeface="Wingdings" panose="05000000000000000000" pitchFamily="2" charset="2"/>
              <a:buChar char="q"/>
              <a:defRPr>
                <a:solidFill>
                  <a:schemeClr val="tx1"/>
                </a:solidFill>
              </a:defRPr>
            </a:lvl2pPr>
            <a:lvl3pPr marL="566928" indent="-182880">
              <a:buClr>
                <a:schemeClr val="accent1">
                  <a:lumMod val="50000"/>
                </a:schemeClr>
              </a:buClr>
              <a:buFont typeface="Wingdings" panose="05000000000000000000" pitchFamily="2" charset="2"/>
              <a:buChar char="q"/>
              <a:defRPr>
                <a:solidFill>
                  <a:schemeClr val="tx1"/>
                </a:solidFill>
              </a:defRPr>
            </a:lvl3pPr>
            <a:lvl4pPr marL="749808" indent="-182880">
              <a:buClr>
                <a:schemeClr val="accent1">
                  <a:lumMod val="50000"/>
                </a:schemeClr>
              </a:buClr>
              <a:buFont typeface="Wingdings" panose="05000000000000000000" pitchFamily="2" charset="2"/>
              <a:buChar char="q"/>
              <a:defRPr>
                <a:solidFill>
                  <a:schemeClr val="tx1"/>
                </a:solidFill>
              </a:defRPr>
            </a:lvl4pPr>
            <a:lvl5pPr marL="932688" indent="-182880">
              <a:buClr>
                <a:schemeClr val="accent1">
                  <a:lumMod val="50000"/>
                </a:schemeClr>
              </a:buClr>
              <a:buFont typeface="Wingdings" panose="05000000000000000000" pitchFamily="2" charset="2"/>
              <a:buChar char="q"/>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defRPr/>
            </a:pPr>
            <a:fld id="{EDACDB48-7E2A-4004-B9E5-9F043B890DA9}" type="datetime1">
              <a:rPr lang="en-US" smtClean="0"/>
              <a:t>8/13/2024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CAC071F-AF7A-2241-BAF5-5CBC2C412A1C}" type="slidenum">
              <a:rPr lang="en-US" altLang="en-US" smtClean="0"/>
              <a:pPr>
                <a:defRPr/>
              </a:pPr>
              <a:t>‹#›</a:t>
            </a:fld>
            <a:endParaRPr lang="en-US" altLang="en-US" dirty="0"/>
          </a:p>
        </p:txBody>
      </p:sp>
    </p:spTree>
    <p:extLst>
      <p:ext uri="{BB962C8B-B14F-4D97-AF65-F5344CB8AC3E}">
        <p14:creationId xmlns:p14="http://schemas.microsoft.com/office/powerpoint/2010/main" val="167315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1260" y="60384"/>
            <a:ext cx="10662695" cy="69011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fld id="{8ACD293D-F62D-4C1C-9944-A80802A5051C}" type="datetime1">
              <a:rPr lang="en-US" smtClean="0"/>
              <a:t>8/13/2024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765DE61-F043-BD42-B3E9-5C018FBD9B52}" type="slidenum">
              <a:rPr lang="en-US" altLang="en-US" smtClean="0"/>
              <a:pPr>
                <a:defRPr/>
              </a:pPr>
              <a:t>‹#›</a:t>
            </a:fld>
            <a:endParaRPr lang="en-US" altLang="en-US" dirty="0"/>
          </a:p>
        </p:txBody>
      </p:sp>
    </p:spTree>
    <p:extLst>
      <p:ext uri="{BB962C8B-B14F-4D97-AF65-F5344CB8AC3E}">
        <p14:creationId xmlns:p14="http://schemas.microsoft.com/office/powerpoint/2010/main" val="416279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5FB5D8-8E48-4961-BDA0-B25CE54B2B16}"/>
              </a:ext>
            </a:extLst>
          </p:cNvPr>
          <p:cNvSpPr/>
          <p:nvPr userDrawn="1"/>
        </p:nvSpPr>
        <p:spPr>
          <a:xfrm>
            <a:off x="-1573" y="6398324"/>
            <a:ext cx="12207950" cy="4572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109359" y="4455619"/>
            <a:ext cx="9966960" cy="1535748"/>
          </a:xfrm>
        </p:spPr>
        <p:txBody>
          <a:bodyPr lIns="91440" rIns="91440" anchor="ctr">
            <a:normAutofit/>
          </a:bodyPr>
          <a:lstStyle>
            <a:lvl1pPr marL="0" indent="0" algn="ctr">
              <a:buNone/>
              <a:defRPr sz="7200" b="1" cap="sm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Comments</a:t>
            </a:r>
          </a:p>
        </p:txBody>
      </p:sp>
      <p:sp>
        <p:nvSpPr>
          <p:cNvPr id="4" name="Date Placeholder 3"/>
          <p:cNvSpPr>
            <a:spLocks noGrp="1"/>
          </p:cNvSpPr>
          <p:nvPr>
            <p:ph type="dt" sz="half" idx="10"/>
          </p:nvPr>
        </p:nvSpPr>
        <p:spPr>
          <a:xfrm>
            <a:off x="52125" y="6439250"/>
            <a:ext cx="2472271" cy="365125"/>
          </a:xfrm>
        </p:spPr>
        <p:txBody>
          <a:bodyPr/>
          <a:lstStyle/>
          <a:p>
            <a:pPr>
              <a:defRPr/>
            </a:pPr>
            <a:fld id="{16B476D2-207D-49CC-8099-103AECA06C83}" type="datetime1">
              <a:rPr lang="en-US" smtClean="0"/>
              <a:t>8/13/2024</a:t>
            </a:fld>
            <a:endParaRPr lang="en-US" dirty="0"/>
          </a:p>
        </p:txBody>
      </p:sp>
      <p:sp>
        <p:nvSpPr>
          <p:cNvPr id="5" name="Footer Placeholder 4"/>
          <p:cNvSpPr>
            <a:spLocks noGrp="1"/>
          </p:cNvSpPr>
          <p:nvPr>
            <p:ph type="ftr" sz="quarter" idx="11"/>
          </p:nvPr>
        </p:nvSpPr>
        <p:spPr>
          <a:xfrm>
            <a:off x="3717849" y="6444255"/>
            <a:ext cx="4822804" cy="365125"/>
          </a:xfrm>
        </p:spPr>
        <p:txBody>
          <a:bodyPr/>
          <a:lstStyle/>
          <a:p>
            <a:pPr>
              <a:defRPr/>
            </a:pPr>
            <a:endParaRPr lang="en-US" dirty="0"/>
          </a:p>
        </p:txBody>
      </p:sp>
      <p:sp>
        <p:nvSpPr>
          <p:cNvPr id="6" name="Slide Number Placeholder 5"/>
          <p:cNvSpPr>
            <a:spLocks noGrp="1"/>
          </p:cNvSpPr>
          <p:nvPr>
            <p:ph type="sldNum" sz="quarter" idx="12"/>
          </p:nvPr>
        </p:nvSpPr>
        <p:spPr>
          <a:xfrm>
            <a:off x="10835066" y="6439250"/>
            <a:ext cx="1312025" cy="365125"/>
          </a:xfrm>
        </p:spPr>
        <p:txBody>
          <a:bodyPr/>
          <a:lstStyle/>
          <a:p>
            <a:pPr>
              <a:defRPr/>
            </a:pPr>
            <a:fld id="{309FD654-8534-F84C-A3FE-EDD8E6038775}" type="slidenum">
              <a:rPr lang="en-US" altLang="en-US" smtClean="0"/>
              <a:pPr>
                <a:defRPr/>
              </a:pPr>
              <a:t>‹#›</a:t>
            </a:fld>
            <a:endParaRPr lang="en-US" altLang="en-US" dirty="0"/>
          </a:p>
        </p:txBody>
      </p:sp>
      <p:cxnSp>
        <p:nvCxnSpPr>
          <p:cNvPr id="9" name="Straight Connector 8"/>
          <p:cNvCxnSpPr/>
          <p:nvPr/>
        </p:nvCxnSpPr>
        <p:spPr>
          <a:xfrm>
            <a:off x="1155079" y="3604835"/>
            <a:ext cx="9875520" cy="0"/>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1265" y="2982745"/>
            <a:ext cx="1262274" cy="1238806"/>
          </a:xfrm>
          <a:prstGeom prst="rect">
            <a:avLst/>
          </a:prstGeom>
        </p:spPr>
      </p:pic>
      <p:sp>
        <p:nvSpPr>
          <p:cNvPr id="12" name="Title 1"/>
          <p:cNvSpPr>
            <a:spLocks noGrp="1"/>
          </p:cNvSpPr>
          <p:nvPr>
            <p:ph type="ctrTitle" hasCustomPrompt="1"/>
          </p:nvPr>
        </p:nvSpPr>
        <p:spPr>
          <a:xfrm>
            <a:off x="17552" y="490097"/>
            <a:ext cx="12188825" cy="2258580"/>
          </a:xfrm>
        </p:spPr>
        <p:txBody>
          <a:bodyPr anchor="b">
            <a:normAutofit/>
          </a:bodyPr>
          <a:lstStyle>
            <a:lvl1pPr algn="ctr">
              <a:lnSpc>
                <a:spcPct val="85000"/>
              </a:lnSpc>
              <a:defRPr sz="7200" b="1" cap="all" spc="-50" baseline="0">
                <a:solidFill>
                  <a:schemeClr val="tx1"/>
                </a:solidFill>
              </a:defRPr>
            </a:lvl1pPr>
          </a:lstStyle>
          <a:p>
            <a:r>
              <a:rPr lang="en-US" dirty="0"/>
              <a:t>Questions</a:t>
            </a:r>
          </a:p>
        </p:txBody>
      </p:sp>
      <p:sp>
        <p:nvSpPr>
          <p:cNvPr id="13" name="Rectangle 12">
            <a:extLst>
              <a:ext uri="{FF2B5EF4-FFF2-40B4-BE49-F238E27FC236}">
                <a16:creationId xmlns:a16="http://schemas.microsoft.com/office/drawing/2014/main" id="{EE6F0F06-596E-4CAC-BD7C-54363ED98C19}"/>
              </a:ext>
            </a:extLst>
          </p:cNvPr>
          <p:cNvSpPr/>
          <p:nvPr userDrawn="1"/>
        </p:nvSpPr>
        <p:spPr>
          <a:xfrm>
            <a:off x="15" y="-31111"/>
            <a:ext cx="12188825" cy="457200"/>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7BF9E3E-C54C-490B-9710-6DDD0AC7D0F4}"/>
              </a:ext>
            </a:extLst>
          </p:cNvPr>
          <p:cNvSpPr/>
          <p:nvPr userDrawn="1"/>
        </p:nvSpPr>
        <p:spPr>
          <a:xfrm>
            <a:off x="-1573" y="414548"/>
            <a:ext cx="12188825"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5EB18D9F-40F8-403B-A358-ADD4D326AC2E}"/>
              </a:ext>
            </a:extLst>
          </p:cNvPr>
          <p:cNvPicPr>
            <a:picLocks noChangeAspect="1"/>
          </p:cNvPicPr>
          <p:nvPr userDrawn="1"/>
        </p:nvPicPr>
        <p:blipFill>
          <a:blip r:embed="rId3"/>
          <a:stretch>
            <a:fillRect/>
          </a:stretch>
        </p:blipFill>
        <p:spPr>
          <a:xfrm>
            <a:off x="4586401" y="2732373"/>
            <a:ext cx="3019197" cy="1885693"/>
          </a:xfrm>
          <a:prstGeom prst="rect">
            <a:avLst/>
          </a:prstGeom>
        </p:spPr>
      </p:pic>
    </p:spTree>
    <p:extLst>
      <p:ext uri="{BB962C8B-B14F-4D97-AF65-F5344CB8AC3E}">
        <p14:creationId xmlns:p14="http://schemas.microsoft.com/office/powerpoint/2010/main" val="59573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7" name="Rectangle 16"/>
          <p:cNvSpPr/>
          <p:nvPr userDrawn="1"/>
        </p:nvSpPr>
        <p:spPr>
          <a:xfrm>
            <a:off x="0" y="6374632"/>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userDrawn="1"/>
        </p:nvSpPr>
        <p:spPr>
          <a:xfrm>
            <a:off x="0" y="6459785"/>
            <a:ext cx="12192001" cy="398215"/>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231F180-D325-49E5-9E58-4938252AAF9D}" type="datetime1">
              <a:rPr lang="en-US" smtClean="0"/>
              <a:t>8/13/2024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a:xfrm>
            <a:off x="10771184" y="6494263"/>
            <a:ext cx="1312025" cy="365125"/>
          </a:xfrm>
        </p:spPr>
        <p:txBody>
          <a:bodyPr/>
          <a:lstStyle/>
          <a:p>
            <a:pPr>
              <a:defRPr/>
            </a:pPr>
            <a:fld id="{D4A99D2E-EE23-834E-AF77-B42BA3DCCBBA}" type="slidenum">
              <a:rPr lang="en-US" altLang="en-US" smtClean="0"/>
              <a:pPr>
                <a:defRPr/>
              </a:pPr>
              <a:t>‹#›</a:t>
            </a:fld>
            <a:endParaRPr lang="en-US" altLang="en-US" dirty="0"/>
          </a:p>
        </p:txBody>
      </p:sp>
    </p:spTree>
    <p:extLst>
      <p:ext uri="{BB962C8B-B14F-4D97-AF65-F5344CB8AC3E}">
        <p14:creationId xmlns:p14="http://schemas.microsoft.com/office/powerpoint/2010/main" val="407572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67710"/>
            <a:ext cx="12192000" cy="4572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59785"/>
            <a:ext cx="12192001" cy="398215"/>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74134" y="-2930"/>
            <a:ext cx="10681546" cy="77930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74134" y="1095555"/>
            <a:ext cx="10681546" cy="514134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pPr>
              <a:defRPr/>
            </a:pPr>
            <a:fld id="{EF0877B0-9999-4E82-B6D1-F2047A6744B7}" type="datetime1">
              <a:rPr lang="en-US" smtClean="0"/>
              <a:pPr>
                <a:defRPr/>
              </a:pPr>
              <a:t>8/13/2024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9918610" y="6466707"/>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309FD654-8534-F84C-A3FE-EDD8E6038775}" type="slidenum">
              <a:rPr lang="en-US" altLang="en-US" smtClean="0"/>
              <a:pPr>
                <a:defRPr/>
              </a:pPr>
              <a:t>‹#›</a:t>
            </a:fld>
            <a:endParaRPr lang="en-US" altLang="en-US" dirty="0"/>
          </a:p>
        </p:txBody>
      </p:sp>
      <p:cxnSp>
        <p:nvCxnSpPr>
          <p:cNvPr id="10" name="Straight Connector 9"/>
          <p:cNvCxnSpPr/>
          <p:nvPr/>
        </p:nvCxnSpPr>
        <p:spPr>
          <a:xfrm>
            <a:off x="474134" y="783299"/>
            <a:ext cx="10681546" cy="11562"/>
          </a:xfrm>
          <a:prstGeom prst="line">
            <a:avLst/>
          </a:prstGeom>
          <a:ln w="38100">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37A64460-53C5-4273-8A67-24591D5CFA0C}"/>
              </a:ext>
            </a:extLst>
          </p:cNvPr>
          <p:cNvPicPr>
            <a:picLocks noChangeAspect="1"/>
          </p:cNvPicPr>
          <p:nvPr userDrawn="1"/>
        </p:nvPicPr>
        <p:blipFill>
          <a:blip r:embed="rId15"/>
          <a:stretch>
            <a:fillRect/>
          </a:stretch>
        </p:blipFill>
        <p:spPr>
          <a:xfrm>
            <a:off x="10879677" y="20548"/>
            <a:ext cx="1525107" cy="952532"/>
          </a:xfrm>
          <a:prstGeom prst="rect">
            <a:avLst/>
          </a:prstGeom>
        </p:spPr>
      </p:pic>
    </p:spTree>
    <p:extLst>
      <p:ext uri="{BB962C8B-B14F-4D97-AF65-F5344CB8AC3E}">
        <p14:creationId xmlns:p14="http://schemas.microsoft.com/office/powerpoint/2010/main" val="1311540478"/>
      </p:ext>
    </p:extLst>
  </p:cSld>
  <p:clrMap bg1="lt1" tx1="dk1" bg2="lt2" tx2="dk2" accent1="accent1" accent2="accent2" accent3="accent3" accent4="accent4" accent5="accent5" accent6="accent6" hlink="hlink" folHlink="folHlink"/>
  <p:sldLayoutIdLst>
    <p:sldLayoutId id="2147483783" r:id="rId1"/>
    <p:sldLayoutId id="2147483773" r:id="rId2"/>
    <p:sldLayoutId id="2147483785" r:id="rId3"/>
    <p:sldLayoutId id="2147483784" r:id="rId4"/>
    <p:sldLayoutId id="2147483786" r:id="rId5"/>
    <p:sldLayoutId id="2147483787" r:id="rId6"/>
    <p:sldLayoutId id="2147483788" r:id="rId7"/>
    <p:sldLayoutId id="2147483795" r:id="rId8"/>
    <p:sldLayoutId id="2147483789" r:id="rId9"/>
    <p:sldLayoutId id="2147483790" r:id="rId10"/>
    <p:sldLayoutId id="2147483791" r:id="rId11"/>
    <p:sldLayoutId id="2147483792" r:id="rId12"/>
    <p:sldLayoutId id="2147483793" r:id="rId13"/>
  </p:sldLayoutIdLst>
  <p:hf hdr="0" ftr="0"/>
  <p:txStyles>
    <p:titleStyle>
      <a:lvl1pPr algn="ctr" defTabSz="914400" rtl="0" eaLnBrk="1" latinLnBrk="0" hangingPunct="1">
        <a:lnSpc>
          <a:spcPct val="85000"/>
        </a:lnSpc>
        <a:spcBef>
          <a:spcPct val="0"/>
        </a:spcBef>
        <a:buNone/>
        <a:defRPr sz="4400" kern="1200" spc="-50" baseline="0">
          <a:solidFill>
            <a:schemeClr val="tx1"/>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6.xlsx"/><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12.xlsx"/><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14.xlsx"/><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21.xlsx"/><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8E58896-9BA9-49AB-B3AA-F6CF6B5D93C7}"/>
              </a:ext>
            </a:extLst>
          </p:cNvPr>
          <p:cNvSpPr>
            <a:spLocks noGrp="1"/>
          </p:cNvSpPr>
          <p:nvPr>
            <p:ph type="subTitle" idx="1"/>
          </p:nvPr>
        </p:nvSpPr>
        <p:spPr/>
        <p:txBody>
          <a:bodyPr/>
          <a:lstStyle/>
          <a:p>
            <a:r>
              <a:rPr lang="en-US" dirty="0"/>
              <a:t>Clifford Blackwell</a:t>
            </a:r>
          </a:p>
          <a:p>
            <a:r>
              <a:rPr lang="en-US" dirty="0"/>
              <a:t>City Manager</a:t>
            </a:r>
          </a:p>
          <a:p>
            <a:r>
              <a:rPr lang="en-US" dirty="0"/>
              <a:t>August 13, 2024</a:t>
            </a:r>
          </a:p>
        </p:txBody>
      </p:sp>
      <p:sp>
        <p:nvSpPr>
          <p:cNvPr id="4" name="Title 3">
            <a:extLst>
              <a:ext uri="{FF2B5EF4-FFF2-40B4-BE49-F238E27FC236}">
                <a16:creationId xmlns:a16="http://schemas.microsoft.com/office/drawing/2014/main" id="{DFFAF57B-82C3-43E3-82F3-8980B67581C6}"/>
              </a:ext>
            </a:extLst>
          </p:cNvPr>
          <p:cNvSpPr>
            <a:spLocks noGrp="1"/>
          </p:cNvSpPr>
          <p:nvPr>
            <p:ph type="ctrTitle"/>
          </p:nvPr>
        </p:nvSpPr>
        <p:spPr/>
        <p:txBody>
          <a:bodyPr/>
          <a:lstStyle/>
          <a:p>
            <a:r>
              <a:rPr lang="en-US" dirty="0"/>
              <a:t>FY 2024-25 Budget &amp; Tax Rate Presentation</a:t>
            </a:r>
          </a:p>
        </p:txBody>
      </p:sp>
      <p:pic>
        <p:nvPicPr>
          <p:cNvPr id="6" name="Picture 5">
            <a:extLst>
              <a:ext uri="{FF2B5EF4-FFF2-40B4-BE49-F238E27FC236}">
                <a16:creationId xmlns:a16="http://schemas.microsoft.com/office/drawing/2014/main" id="{C73D22C0-99BD-4FE8-947D-5DF150422132}"/>
              </a:ext>
            </a:extLst>
          </p:cNvPr>
          <p:cNvPicPr>
            <a:picLocks noChangeAspect="1"/>
          </p:cNvPicPr>
          <p:nvPr/>
        </p:nvPicPr>
        <p:blipFill>
          <a:blip r:embed="rId3"/>
          <a:stretch>
            <a:fillRect/>
          </a:stretch>
        </p:blipFill>
        <p:spPr>
          <a:xfrm>
            <a:off x="4586401" y="2732373"/>
            <a:ext cx="3019197" cy="1885693"/>
          </a:xfrm>
          <a:prstGeom prst="rect">
            <a:avLst/>
          </a:prstGeom>
        </p:spPr>
      </p:pic>
    </p:spTree>
    <p:extLst>
      <p:ext uri="{BB962C8B-B14F-4D97-AF65-F5344CB8AC3E}">
        <p14:creationId xmlns:p14="http://schemas.microsoft.com/office/powerpoint/2010/main" val="87667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CE26-2EFB-6DA6-65B5-4870491FB21F}"/>
              </a:ext>
            </a:extLst>
          </p:cNvPr>
          <p:cNvSpPr>
            <a:spLocks noGrp="1"/>
          </p:cNvSpPr>
          <p:nvPr>
            <p:ph type="title"/>
          </p:nvPr>
        </p:nvSpPr>
        <p:spPr/>
        <p:txBody>
          <a:bodyPr/>
          <a:lstStyle/>
          <a:p>
            <a:r>
              <a:rPr lang="en-US" dirty="0"/>
              <a:t>Property Tax Rate</a:t>
            </a:r>
          </a:p>
        </p:txBody>
      </p:sp>
      <p:sp>
        <p:nvSpPr>
          <p:cNvPr id="3" name="Content Placeholder 2">
            <a:extLst>
              <a:ext uri="{FF2B5EF4-FFF2-40B4-BE49-F238E27FC236}">
                <a16:creationId xmlns:a16="http://schemas.microsoft.com/office/drawing/2014/main" id="{CEF3C747-1612-4B3F-F500-B6CC27028216}"/>
              </a:ext>
            </a:extLst>
          </p:cNvPr>
          <p:cNvSpPr>
            <a:spLocks noGrp="1"/>
          </p:cNvSpPr>
          <p:nvPr>
            <p:ph idx="1"/>
          </p:nvPr>
        </p:nvSpPr>
        <p:spPr/>
        <p:txBody>
          <a:bodyPr/>
          <a:lstStyle/>
          <a:p>
            <a:r>
              <a:rPr lang="en-US" sz="2800" b="1" dirty="0"/>
              <a:t>The Tax Rate comprises of 2 components:  </a:t>
            </a:r>
          </a:p>
          <a:p>
            <a:endParaRPr lang="en-US" sz="2800" b="1" dirty="0"/>
          </a:p>
          <a:p>
            <a:pPr marL="806958" lvl="1" indent="-514350"/>
            <a:r>
              <a:rPr lang="en-US" sz="3600" b="1" dirty="0">
                <a:solidFill>
                  <a:srgbClr val="002060"/>
                </a:solidFill>
              </a:rPr>
              <a:t>Maintenance &amp; Operations Rate</a:t>
            </a:r>
          </a:p>
          <a:p>
            <a:pPr marL="1172718" lvl="3" indent="-514350"/>
            <a:r>
              <a:rPr lang="en-US" sz="2800" b="1" dirty="0">
                <a:solidFill>
                  <a:srgbClr val="002060"/>
                </a:solidFill>
              </a:rPr>
              <a:t>Used to fund the operational cost associated with the General Fund. </a:t>
            </a:r>
          </a:p>
          <a:p>
            <a:pPr marL="1172718" lvl="3" indent="-514350"/>
            <a:endParaRPr lang="en-US" sz="2800" b="1" dirty="0"/>
          </a:p>
          <a:p>
            <a:pPr marL="806958" lvl="1" indent="-514350"/>
            <a:r>
              <a:rPr lang="en-US" sz="3600" b="1" dirty="0">
                <a:solidFill>
                  <a:srgbClr val="C00000"/>
                </a:solidFill>
              </a:rPr>
              <a:t>Interest &amp; Sinking Rate</a:t>
            </a:r>
          </a:p>
          <a:p>
            <a:pPr marL="1172718" lvl="3" indent="-514350"/>
            <a:r>
              <a:rPr lang="en-US" sz="2800" b="1" dirty="0">
                <a:solidFill>
                  <a:srgbClr val="C00000"/>
                </a:solidFill>
              </a:rPr>
              <a:t>Used to fund all [property] tax supported debt service</a:t>
            </a:r>
          </a:p>
          <a:p>
            <a:endParaRPr lang="en-US" dirty="0"/>
          </a:p>
        </p:txBody>
      </p:sp>
      <p:sp>
        <p:nvSpPr>
          <p:cNvPr id="4" name="Slide Number Placeholder 3">
            <a:extLst>
              <a:ext uri="{FF2B5EF4-FFF2-40B4-BE49-F238E27FC236}">
                <a16:creationId xmlns:a16="http://schemas.microsoft.com/office/drawing/2014/main" id="{725962D1-184A-FA36-F72C-085100B08CD6}"/>
              </a:ext>
            </a:extLst>
          </p:cNvPr>
          <p:cNvSpPr>
            <a:spLocks noGrp="1"/>
          </p:cNvSpPr>
          <p:nvPr>
            <p:ph type="sldNum" sz="quarter" idx="12"/>
          </p:nvPr>
        </p:nvSpPr>
        <p:spPr/>
        <p:txBody>
          <a:bodyPr/>
          <a:lstStyle/>
          <a:p>
            <a:pPr>
              <a:defRPr/>
            </a:pPr>
            <a:fld id="{A04C2838-5915-4242-A224-C6E8BF3A9DD6}" type="slidenum">
              <a:rPr lang="en-US" altLang="en-US" smtClean="0"/>
              <a:pPr>
                <a:defRPr/>
              </a:pPr>
              <a:t>10</a:t>
            </a:fld>
            <a:endParaRPr lang="en-US" altLang="en-US" dirty="0"/>
          </a:p>
        </p:txBody>
      </p:sp>
      <p:sp>
        <p:nvSpPr>
          <p:cNvPr id="5" name="Date Placeholder 4">
            <a:extLst>
              <a:ext uri="{FF2B5EF4-FFF2-40B4-BE49-F238E27FC236}">
                <a16:creationId xmlns:a16="http://schemas.microsoft.com/office/drawing/2014/main" id="{9A3A75FF-9246-C8FC-FF8F-2BF63BB68238}"/>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187529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B12A-BDDD-6F8E-1EDD-2DDA5B6B1787}"/>
              </a:ext>
            </a:extLst>
          </p:cNvPr>
          <p:cNvSpPr>
            <a:spLocks noGrp="1"/>
          </p:cNvSpPr>
          <p:nvPr>
            <p:ph type="title"/>
          </p:nvPr>
        </p:nvSpPr>
        <p:spPr/>
        <p:txBody>
          <a:bodyPr/>
          <a:lstStyle/>
          <a:p>
            <a:r>
              <a:rPr lang="en-US" dirty="0"/>
              <a:t>CURRENT TAX RATE</a:t>
            </a:r>
          </a:p>
        </p:txBody>
      </p:sp>
      <p:sp>
        <p:nvSpPr>
          <p:cNvPr id="3" name="Content Placeholder 2">
            <a:extLst>
              <a:ext uri="{FF2B5EF4-FFF2-40B4-BE49-F238E27FC236}">
                <a16:creationId xmlns:a16="http://schemas.microsoft.com/office/drawing/2014/main" id="{703FD6FA-1B38-0A91-1498-9D49DD6CE907}"/>
              </a:ext>
            </a:extLst>
          </p:cNvPr>
          <p:cNvSpPr>
            <a:spLocks noGrp="1"/>
          </p:cNvSpPr>
          <p:nvPr>
            <p:ph idx="1"/>
          </p:nvPr>
        </p:nvSpPr>
        <p:spPr>
          <a:xfrm>
            <a:off x="2413262" y="1181819"/>
            <a:ext cx="8742418" cy="5055080"/>
          </a:xfrm>
        </p:spPr>
        <p:txBody>
          <a:bodyPr/>
          <a:lstStyle/>
          <a:p>
            <a:r>
              <a:rPr lang="en-US" sz="4000" dirty="0"/>
              <a:t>M &amp; O RATE		$0.481680</a:t>
            </a:r>
          </a:p>
          <a:p>
            <a:r>
              <a:rPr lang="en-US" sz="4000" dirty="0"/>
              <a:t>I &amp; S RATE			$0.083049</a:t>
            </a:r>
          </a:p>
          <a:p>
            <a:endParaRPr lang="en-US" sz="4000" dirty="0"/>
          </a:p>
          <a:p>
            <a:r>
              <a:rPr lang="en-US" sz="4000" dirty="0"/>
              <a:t>TOTAL TAX RATE	$0.564729</a:t>
            </a:r>
          </a:p>
          <a:p>
            <a:endParaRPr lang="en-US" dirty="0"/>
          </a:p>
          <a:p>
            <a:endParaRPr lang="en-US" dirty="0"/>
          </a:p>
        </p:txBody>
      </p:sp>
      <p:sp>
        <p:nvSpPr>
          <p:cNvPr id="4" name="Slide Number Placeholder 3">
            <a:extLst>
              <a:ext uri="{FF2B5EF4-FFF2-40B4-BE49-F238E27FC236}">
                <a16:creationId xmlns:a16="http://schemas.microsoft.com/office/drawing/2014/main" id="{363DB300-9CE9-2F4C-0706-50CFDDE9E289}"/>
              </a:ext>
            </a:extLst>
          </p:cNvPr>
          <p:cNvSpPr>
            <a:spLocks noGrp="1"/>
          </p:cNvSpPr>
          <p:nvPr>
            <p:ph type="sldNum" sz="quarter" idx="12"/>
          </p:nvPr>
        </p:nvSpPr>
        <p:spPr/>
        <p:txBody>
          <a:bodyPr/>
          <a:lstStyle/>
          <a:p>
            <a:pPr>
              <a:defRPr/>
            </a:pPr>
            <a:fld id="{A04C2838-5915-4242-A224-C6E8BF3A9DD6}" type="slidenum">
              <a:rPr lang="en-US" altLang="en-US" smtClean="0"/>
              <a:pPr>
                <a:defRPr/>
              </a:pPr>
              <a:t>11</a:t>
            </a:fld>
            <a:endParaRPr lang="en-US" altLang="en-US" dirty="0"/>
          </a:p>
        </p:txBody>
      </p:sp>
      <p:sp>
        <p:nvSpPr>
          <p:cNvPr id="5" name="Date Placeholder 4">
            <a:extLst>
              <a:ext uri="{FF2B5EF4-FFF2-40B4-BE49-F238E27FC236}">
                <a16:creationId xmlns:a16="http://schemas.microsoft.com/office/drawing/2014/main" id="{5299B8AE-CD4C-DE74-CEA3-095A16C41BDA}"/>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211824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463-6E18-6F6B-FA08-8C5569AFA561}"/>
              </a:ext>
            </a:extLst>
          </p:cNvPr>
          <p:cNvSpPr>
            <a:spLocks noGrp="1"/>
          </p:cNvSpPr>
          <p:nvPr>
            <p:ph type="title"/>
          </p:nvPr>
        </p:nvSpPr>
        <p:spPr/>
        <p:txBody>
          <a:bodyPr/>
          <a:lstStyle/>
          <a:p>
            <a:r>
              <a:rPr lang="en-US" dirty="0"/>
              <a:t>Tax Rate Calculation</a:t>
            </a:r>
          </a:p>
        </p:txBody>
      </p:sp>
      <p:sp>
        <p:nvSpPr>
          <p:cNvPr id="3" name="Content Placeholder 2">
            <a:extLst>
              <a:ext uri="{FF2B5EF4-FFF2-40B4-BE49-F238E27FC236}">
                <a16:creationId xmlns:a16="http://schemas.microsoft.com/office/drawing/2014/main" id="{D9DECA13-3211-70AD-BFE2-1C782D033B01}"/>
              </a:ext>
            </a:extLst>
          </p:cNvPr>
          <p:cNvSpPr>
            <a:spLocks noGrp="1"/>
          </p:cNvSpPr>
          <p:nvPr>
            <p:ph idx="1"/>
          </p:nvPr>
        </p:nvSpPr>
        <p:spPr/>
        <p:txBody>
          <a:bodyPr/>
          <a:lstStyle/>
          <a:p>
            <a:r>
              <a:rPr lang="en-US" sz="2400" dirty="0"/>
              <a:t>Property Tax Rates are Calculated as follows:  </a:t>
            </a:r>
          </a:p>
          <a:p>
            <a:endParaRPr lang="en-US" dirty="0"/>
          </a:p>
          <a:p>
            <a:pPr algn="ctr"/>
            <a:r>
              <a:rPr lang="en-US" sz="3600" dirty="0"/>
              <a:t>TAX LEVY ÷ NET TAXABLE VALUE × $100 ASSESSED VALUE =  TAX RATE</a:t>
            </a:r>
          </a:p>
        </p:txBody>
      </p:sp>
      <p:sp>
        <p:nvSpPr>
          <p:cNvPr id="4" name="Slide Number Placeholder 3">
            <a:extLst>
              <a:ext uri="{FF2B5EF4-FFF2-40B4-BE49-F238E27FC236}">
                <a16:creationId xmlns:a16="http://schemas.microsoft.com/office/drawing/2014/main" id="{B2F799B9-583A-C129-E7CD-BBA24F3AF9BB}"/>
              </a:ext>
            </a:extLst>
          </p:cNvPr>
          <p:cNvSpPr>
            <a:spLocks noGrp="1"/>
          </p:cNvSpPr>
          <p:nvPr>
            <p:ph type="sldNum" sz="quarter" idx="12"/>
          </p:nvPr>
        </p:nvSpPr>
        <p:spPr/>
        <p:txBody>
          <a:bodyPr/>
          <a:lstStyle/>
          <a:p>
            <a:pPr>
              <a:defRPr/>
            </a:pPr>
            <a:fld id="{A04C2838-5915-4242-A224-C6E8BF3A9DD6}" type="slidenum">
              <a:rPr lang="en-US" altLang="en-US" smtClean="0"/>
              <a:pPr>
                <a:defRPr/>
              </a:pPr>
              <a:t>12</a:t>
            </a:fld>
            <a:endParaRPr lang="en-US" altLang="en-US" dirty="0"/>
          </a:p>
        </p:txBody>
      </p:sp>
      <p:sp>
        <p:nvSpPr>
          <p:cNvPr id="5" name="Date Placeholder 4">
            <a:extLst>
              <a:ext uri="{FF2B5EF4-FFF2-40B4-BE49-F238E27FC236}">
                <a16:creationId xmlns:a16="http://schemas.microsoft.com/office/drawing/2014/main" id="{186D8E64-4566-9A7F-7331-5191999114BC}"/>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117380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99C6B3-F8D1-BC78-1E7A-ED04920A28D6}"/>
              </a:ext>
            </a:extLst>
          </p:cNvPr>
          <p:cNvSpPr>
            <a:spLocks noGrp="1"/>
          </p:cNvSpPr>
          <p:nvPr>
            <p:ph type="title"/>
          </p:nvPr>
        </p:nvSpPr>
        <p:spPr/>
        <p:txBody>
          <a:bodyPr/>
          <a:lstStyle/>
          <a:p>
            <a:r>
              <a:rPr lang="en-US" dirty="0"/>
              <a:t>No-New Revenue Rate Calculation</a:t>
            </a:r>
          </a:p>
        </p:txBody>
      </p:sp>
      <p:sp>
        <p:nvSpPr>
          <p:cNvPr id="6" name="Slide Number Placeholder 5">
            <a:extLst>
              <a:ext uri="{FF2B5EF4-FFF2-40B4-BE49-F238E27FC236}">
                <a16:creationId xmlns:a16="http://schemas.microsoft.com/office/drawing/2014/main" id="{CC18569F-AA3B-FA66-2588-542BC823E257}"/>
              </a:ext>
            </a:extLst>
          </p:cNvPr>
          <p:cNvSpPr>
            <a:spLocks noGrp="1"/>
          </p:cNvSpPr>
          <p:nvPr>
            <p:ph type="sldNum" sz="quarter" idx="12"/>
          </p:nvPr>
        </p:nvSpPr>
        <p:spPr/>
        <p:txBody>
          <a:bodyPr/>
          <a:lstStyle/>
          <a:p>
            <a:pPr>
              <a:defRPr/>
            </a:pPr>
            <a:fld id="{48302C07-B794-AA4B-B029-5CE1181A8995}" type="slidenum">
              <a:rPr lang="en-US" altLang="en-US" smtClean="0"/>
              <a:pPr>
                <a:defRPr/>
              </a:pPr>
              <a:t>13</a:t>
            </a:fld>
            <a:endParaRPr lang="en-US" altLang="en-US" dirty="0"/>
          </a:p>
        </p:txBody>
      </p:sp>
      <p:sp>
        <p:nvSpPr>
          <p:cNvPr id="5" name="Date Placeholder 4">
            <a:extLst>
              <a:ext uri="{FF2B5EF4-FFF2-40B4-BE49-F238E27FC236}">
                <a16:creationId xmlns:a16="http://schemas.microsoft.com/office/drawing/2014/main" id="{09BE017F-CC54-A72E-1ADA-21AB52952EFC}"/>
              </a:ext>
            </a:extLst>
          </p:cNvPr>
          <p:cNvSpPr>
            <a:spLocks noGrp="1"/>
          </p:cNvSpPr>
          <p:nvPr>
            <p:ph type="dt" sz="half" idx="10"/>
          </p:nvPr>
        </p:nvSpPr>
        <p:spPr/>
        <p:txBody>
          <a:bodyPr/>
          <a:lstStyle/>
          <a:p>
            <a:pPr>
              <a:defRPr/>
            </a:pPr>
            <a:fld id="{9F98BF5A-C9CA-4A7B-BE96-6D14FF0490BA}" type="datetime1">
              <a:rPr lang="en-US" smtClean="0"/>
              <a:t>8/13/2024</a:t>
            </a:fld>
            <a:endParaRPr lang="en-US" dirty="0"/>
          </a:p>
        </p:txBody>
      </p:sp>
      <p:graphicFrame>
        <p:nvGraphicFramePr>
          <p:cNvPr id="9" name="Content Placeholder 8">
            <a:extLst>
              <a:ext uri="{FF2B5EF4-FFF2-40B4-BE49-F238E27FC236}">
                <a16:creationId xmlns:a16="http://schemas.microsoft.com/office/drawing/2014/main" id="{0F439307-C339-1627-6834-1809EBA70CDB}"/>
              </a:ext>
            </a:extLst>
          </p:cNvPr>
          <p:cNvGraphicFramePr>
            <a:graphicFrameLocks noGrp="1" noChangeAspect="1"/>
          </p:cNvGraphicFramePr>
          <p:nvPr>
            <p:ph idx="1"/>
            <p:extLst>
              <p:ext uri="{D42A27DB-BD31-4B8C-83A1-F6EECF244321}">
                <p14:modId xmlns:p14="http://schemas.microsoft.com/office/powerpoint/2010/main" val="3497311112"/>
              </p:ext>
            </p:extLst>
          </p:nvPr>
        </p:nvGraphicFramePr>
        <p:xfrm>
          <a:off x="984250" y="1301750"/>
          <a:ext cx="10529888" cy="4568825"/>
        </p:xfrm>
        <a:graphic>
          <a:graphicData uri="http://schemas.openxmlformats.org/presentationml/2006/ole">
            <mc:AlternateContent xmlns:mc="http://schemas.openxmlformats.org/markup-compatibility/2006">
              <mc:Choice xmlns:v="urn:schemas-microsoft-com:vml" Requires="v">
                <p:oleObj name="Worksheet" r:id="rId3" imgW="10077351" imgH="4371975" progId="Excel.Sheet.8">
                  <p:embed/>
                </p:oleObj>
              </mc:Choice>
              <mc:Fallback>
                <p:oleObj name="Worksheet" r:id="rId3" imgW="10077351" imgH="4371975" progId="Excel.Sheet.8">
                  <p:embed/>
                  <p:pic>
                    <p:nvPicPr>
                      <p:cNvPr id="9" name="Content Placeholder 8">
                        <a:extLst>
                          <a:ext uri="{FF2B5EF4-FFF2-40B4-BE49-F238E27FC236}">
                            <a16:creationId xmlns:a16="http://schemas.microsoft.com/office/drawing/2014/main" id="{0F439307-C339-1627-6834-1809EBA70CDB}"/>
                          </a:ext>
                        </a:extLst>
                      </p:cNvPr>
                      <p:cNvPicPr/>
                      <p:nvPr/>
                    </p:nvPicPr>
                    <p:blipFill>
                      <a:blip r:embed="rId4"/>
                      <a:stretch>
                        <a:fillRect/>
                      </a:stretch>
                    </p:blipFill>
                    <p:spPr>
                      <a:xfrm>
                        <a:off x="984250" y="1301750"/>
                        <a:ext cx="10529888" cy="4568825"/>
                      </a:xfrm>
                      <a:prstGeom prst="rect">
                        <a:avLst/>
                      </a:prstGeom>
                    </p:spPr>
                  </p:pic>
                </p:oleObj>
              </mc:Fallback>
            </mc:AlternateContent>
          </a:graphicData>
        </a:graphic>
      </p:graphicFrame>
    </p:spTree>
    <p:extLst>
      <p:ext uri="{BB962C8B-B14F-4D97-AF65-F5344CB8AC3E}">
        <p14:creationId xmlns:p14="http://schemas.microsoft.com/office/powerpoint/2010/main" val="240340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99C6B3-F8D1-BC78-1E7A-ED04920A28D6}"/>
              </a:ext>
            </a:extLst>
          </p:cNvPr>
          <p:cNvSpPr>
            <a:spLocks noGrp="1"/>
          </p:cNvSpPr>
          <p:nvPr>
            <p:ph type="title"/>
          </p:nvPr>
        </p:nvSpPr>
        <p:spPr/>
        <p:txBody>
          <a:bodyPr/>
          <a:lstStyle/>
          <a:p>
            <a:r>
              <a:rPr lang="en-US" dirty="0"/>
              <a:t>Voter Approval Rate Calculation</a:t>
            </a:r>
          </a:p>
        </p:txBody>
      </p:sp>
      <p:sp>
        <p:nvSpPr>
          <p:cNvPr id="6" name="Slide Number Placeholder 5">
            <a:extLst>
              <a:ext uri="{FF2B5EF4-FFF2-40B4-BE49-F238E27FC236}">
                <a16:creationId xmlns:a16="http://schemas.microsoft.com/office/drawing/2014/main" id="{CC18569F-AA3B-FA66-2588-542BC823E257}"/>
              </a:ext>
            </a:extLst>
          </p:cNvPr>
          <p:cNvSpPr>
            <a:spLocks noGrp="1"/>
          </p:cNvSpPr>
          <p:nvPr>
            <p:ph type="sldNum" sz="quarter" idx="12"/>
          </p:nvPr>
        </p:nvSpPr>
        <p:spPr/>
        <p:txBody>
          <a:bodyPr/>
          <a:lstStyle/>
          <a:p>
            <a:pPr>
              <a:defRPr/>
            </a:pPr>
            <a:fld id="{48302C07-B794-AA4B-B029-5CE1181A8995}" type="slidenum">
              <a:rPr lang="en-US" altLang="en-US" smtClean="0"/>
              <a:pPr>
                <a:defRPr/>
              </a:pPr>
              <a:t>14</a:t>
            </a:fld>
            <a:endParaRPr lang="en-US" altLang="en-US" dirty="0"/>
          </a:p>
        </p:txBody>
      </p:sp>
      <p:sp>
        <p:nvSpPr>
          <p:cNvPr id="5" name="Date Placeholder 4">
            <a:extLst>
              <a:ext uri="{FF2B5EF4-FFF2-40B4-BE49-F238E27FC236}">
                <a16:creationId xmlns:a16="http://schemas.microsoft.com/office/drawing/2014/main" id="{09BE017F-CC54-A72E-1ADA-21AB52952EFC}"/>
              </a:ext>
            </a:extLst>
          </p:cNvPr>
          <p:cNvSpPr>
            <a:spLocks noGrp="1"/>
          </p:cNvSpPr>
          <p:nvPr>
            <p:ph type="dt" sz="half" idx="10"/>
          </p:nvPr>
        </p:nvSpPr>
        <p:spPr/>
        <p:txBody>
          <a:bodyPr/>
          <a:lstStyle/>
          <a:p>
            <a:pPr>
              <a:defRPr/>
            </a:pPr>
            <a:fld id="{9F98BF5A-C9CA-4A7B-BE96-6D14FF0490BA}" type="datetime1">
              <a:rPr lang="en-US" smtClean="0"/>
              <a:t>8/13/2024</a:t>
            </a:fld>
            <a:endParaRPr lang="en-US" dirty="0"/>
          </a:p>
        </p:txBody>
      </p:sp>
      <p:graphicFrame>
        <p:nvGraphicFramePr>
          <p:cNvPr id="4" name="Content Placeholder 3">
            <a:extLst>
              <a:ext uri="{FF2B5EF4-FFF2-40B4-BE49-F238E27FC236}">
                <a16:creationId xmlns:a16="http://schemas.microsoft.com/office/drawing/2014/main" id="{5A3BDE0E-15B9-681D-0C35-15CA4C3C7496}"/>
              </a:ext>
            </a:extLst>
          </p:cNvPr>
          <p:cNvGraphicFramePr>
            <a:graphicFrameLocks noGrp="1" noChangeAspect="1"/>
          </p:cNvGraphicFramePr>
          <p:nvPr>
            <p:ph idx="1"/>
            <p:extLst>
              <p:ext uri="{D42A27DB-BD31-4B8C-83A1-F6EECF244321}">
                <p14:modId xmlns:p14="http://schemas.microsoft.com/office/powerpoint/2010/main" val="4217220906"/>
              </p:ext>
            </p:extLst>
          </p:nvPr>
        </p:nvGraphicFramePr>
        <p:xfrm>
          <a:off x="490538" y="1514475"/>
          <a:ext cx="11339512" cy="3505200"/>
        </p:xfrm>
        <a:graphic>
          <a:graphicData uri="http://schemas.openxmlformats.org/presentationml/2006/ole">
            <mc:AlternateContent xmlns:mc="http://schemas.openxmlformats.org/markup-compatibility/2006">
              <mc:Choice xmlns:v="urn:schemas-microsoft-com:vml" Requires="v">
                <p:oleObj name="Worksheet" r:id="rId3" imgW="9458276" imgH="2924141" progId="Excel.Sheet.8">
                  <p:embed/>
                </p:oleObj>
              </mc:Choice>
              <mc:Fallback>
                <p:oleObj name="Worksheet" r:id="rId3" imgW="9458276" imgH="2924141" progId="Excel.Sheet.8">
                  <p:embed/>
                  <p:pic>
                    <p:nvPicPr>
                      <p:cNvPr id="4" name="Content Placeholder 3">
                        <a:extLst>
                          <a:ext uri="{FF2B5EF4-FFF2-40B4-BE49-F238E27FC236}">
                            <a16:creationId xmlns:a16="http://schemas.microsoft.com/office/drawing/2014/main" id="{5A3BDE0E-15B9-681D-0C35-15CA4C3C7496}"/>
                          </a:ext>
                        </a:extLst>
                      </p:cNvPr>
                      <p:cNvPicPr/>
                      <p:nvPr/>
                    </p:nvPicPr>
                    <p:blipFill>
                      <a:blip r:embed="rId4"/>
                      <a:stretch>
                        <a:fillRect/>
                      </a:stretch>
                    </p:blipFill>
                    <p:spPr>
                      <a:xfrm>
                        <a:off x="490538" y="1514475"/>
                        <a:ext cx="11339512" cy="3505200"/>
                      </a:xfrm>
                      <a:prstGeom prst="rect">
                        <a:avLst/>
                      </a:prstGeom>
                    </p:spPr>
                  </p:pic>
                </p:oleObj>
              </mc:Fallback>
            </mc:AlternateContent>
          </a:graphicData>
        </a:graphic>
      </p:graphicFrame>
    </p:spTree>
    <p:extLst>
      <p:ext uri="{BB962C8B-B14F-4D97-AF65-F5344CB8AC3E}">
        <p14:creationId xmlns:p14="http://schemas.microsoft.com/office/powerpoint/2010/main" val="330439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829D-3EDA-C9C7-96CD-52B2B1337008}"/>
              </a:ext>
            </a:extLst>
          </p:cNvPr>
          <p:cNvSpPr>
            <a:spLocks noGrp="1"/>
          </p:cNvSpPr>
          <p:nvPr>
            <p:ph type="title"/>
          </p:nvPr>
        </p:nvSpPr>
        <p:spPr/>
        <p:txBody>
          <a:bodyPr/>
          <a:lstStyle/>
          <a:p>
            <a:r>
              <a:rPr lang="en-US" dirty="0"/>
              <a:t>PUBLISHED TAX RATES Per Sec. 26.04 Tax Code</a:t>
            </a:r>
          </a:p>
        </p:txBody>
      </p:sp>
      <p:sp>
        <p:nvSpPr>
          <p:cNvPr id="3" name="Content Placeholder 2">
            <a:extLst>
              <a:ext uri="{FF2B5EF4-FFF2-40B4-BE49-F238E27FC236}">
                <a16:creationId xmlns:a16="http://schemas.microsoft.com/office/drawing/2014/main" id="{4324201F-8B07-0D08-4DD0-51828BDB514E}"/>
              </a:ext>
            </a:extLst>
          </p:cNvPr>
          <p:cNvSpPr>
            <a:spLocks noGrp="1"/>
          </p:cNvSpPr>
          <p:nvPr>
            <p:ph idx="1"/>
          </p:nvPr>
        </p:nvSpPr>
        <p:spPr>
          <a:xfrm>
            <a:off x="4157221" y="731520"/>
            <a:ext cx="7946795" cy="5257800"/>
          </a:xfrm>
        </p:spPr>
        <p:txBody>
          <a:bodyPr>
            <a:normAutofit/>
          </a:bodyPr>
          <a:lstStyle/>
          <a:p>
            <a:r>
              <a:rPr lang="en-US" sz="2800" dirty="0"/>
              <a:t>No-New Revenue  	$0.547525 per $100 AV</a:t>
            </a:r>
          </a:p>
          <a:p>
            <a:endParaRPr lang="en-US" sz="2800" dirty="0"/>
          </a:p>
          <a:p>
            <a:r>
              <a:rPr lang="en-US" sz="2800" dirty="0"/>
              <a:t>Voter Approval Rate	$0.565015 per $100 AV</a:t>
            </a:r>
          </a:p>
          <a:p>
            <a:endParaRPr lang="en-US" sz="2800" dirty="0"/>
          </a:p>
          <a:p>
            <a:r>
              <a:rPr lang="en-US" sz="2800" dirty="0"/>
              <a:t>De Minimis Rate		$0.576198 per $100 AV</a:t>
            </a:r>
          </a:p>
          <a:p>
            <a:endParaRPr lang="en-US" sz="2800" dirty="0"/>
          </a:p>
          <a:p>
            <a:endParaRPr lang="en-US" sz="2800" dirty="0"/>
          </a:p>
          <a:p>
            <a:endParaRPr lang="en-US" sz="2800" dirty="0"/>
          </a:p>
          <a:p>
            <a:r>
              <a:rPr lang="en-US" sz="2800" dirty="0">
                <a:solidFill>
                  <a:srgbClr val="C00000"/>
                </a:solidFill>
              </a:rPr>
              <a:t>Proposed Tax Rate	$0.565015 per $100 AV</a:t>
            </a:r>
          </a:p>
          <a:p>
            <a:endParaRPr lang="en-US" sz="2800" dirty="0"/>
          </a:p>
        </p:txBody>
      </p:sp>
      <p:sp>
        <p:nvSpPr>
          <p:cNvPr id="4" name="Text Placeholder 3">
            <a:extLst>
              <a:ext uri="{FF2B5EF4-FFF2-40B4-BE49-F238E27FC236}">
                <a16:creationId xmlns:a16="http://schemas.microsoft.com/office/drawing/2014/main" id="{45C1AFA1-154F-D272-17A8-A6C461559147}"/>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D4EE9FB5-B689-51C3-4C96-F127776DFB2A}"/>
              </a:ext>
            </a:extLst>
          </p:cNvPr>
          <p:cNvSpPr>
            <a:spLocks noGrp="1"/>
          </p:cNvSpPr>
          <p:nvPr>
            <p:ph type="dt" sz="half" idx="10"/>
          </p:nvPr>
        </p:nvSpPr>
        <p:spPr/>
        <p:txBody>
          <a:bodyPr/>
          <a:lstStyle/>
          <a:p>
            <a:pPr>
              <a:defRPr/>
            </a:pPr>
            <a:fld id="{9F98BF5A-C9CA-4A7B-BE96-6D14FF0490BA}" type="datetime1">
              <a:rPr lang="en-US" smtClean="0"/>
              <a:t>8/13/2024</a:t>
            </a:fld>
            <a:endParaRPr lang="en-US" dirty="0"/>
          </a:p>
        </p:txBody>
      </p:sp>
      <p:sp>
        <p:nvSpPr>
          <p:cNvPr id="6" name="Slide Number Placeholder 5">
            <a:extLst>
              <a:ext uri="{FF2B5EF4-FFF2-40B4-BE49-F238E27FC236}">
                <a16:creationId xmlns:a16="http://schemas.microsoft.com/office/drawing/2014/main" id="{E3E2E3D9-3D43-6535-0898-978BEFDE3299}"/>
              </a:ext>
            </a:extLst>
          </p:cNvPr>
          <p:cNvSpPr>
            <a:spLocks noGrp="1"/>
          </p:cNvSpPr>
          <p:nvPr>
            <p:ph type="sldNum" sz="quarter" idx="12"/>
          </p:nvPr>
        </p:nvSpPr>
        <p:spPr/>
        <p:txBody>
          <a:bodyPr/>
          <a:lstStyle/>
          <a:p>
            <a:pPr>
              <a:defRPr/>
            </a:pPr>
            <a:fld id="{48302C07-B794-AA4B-B029-5CE1181A8995}" type="slidenum">
              <a:rPr lang="en-US" altLang="en-US" smtClean="0"/>
              <a:pPr>
                <a:defRPr/>
              </a:pPr>
              <a:t>15</a:t>
            </a:fld>
            <a:endParaRPr lang="en-US" altLang="en-US" dirty="0"/>
          </a:p>
        </p:txBody>
      </p:sp>
    </p:spTree>
    <p:extLst>
      <p:ext uri="{BB962C8B-B14F-4D97-AF65-F5344CB8AC3E}">
        <p14:creationId xmlns:p14="http://schemas.microsoft.com/office/powerpoint/2010/main" val="267406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FD21-D794-B0BC-4E1A-F54767D4E698}"/>
              </a:ext>
            </a:extLst>
          </p:cNvPr>
          <p:cNvSpPr>
            <a:spLocks noGrp="1"/>
          </p:cNvSpPr>
          <p:nvPr>
            <p:ph type="title"/>
          </p:nvPr>
        </p:nvSpPr>
        <p:spPr/>
        <p:txBody>
          <a:bodyPr/>
          <a:lstStyle/>
          <a:p>
            <a:r>
              <a:rPr lang="en-US" dirty="0"/>
              <a:t>Average Residential Tax Levy Comparison</a:t>
            </a:r>
          </a:p>
        </p:txBody>
      </p:sp>
      <p:sp>
        <p:nvSpPr>
          <p:cNvPr id="4" name="Slide Number Placeholder 3">
            <a:extLst>
              <a:ext uri="{FF2B5EF4-FFF2-40B4-BE49-F238E27FC236}">
                <a16:creationId xmlns:a16="http://schemas.microsoft.com/office/drawing/2014/main" id="{D1ADB51B-8C4C-D4F5-C314-DB125B4EF4A8}"/>
              </a:ext>
            </a:extLst>
          </p:cNvPr>
          <p:cNvSpPr>
            <a:spLocks noGrp="1"/>
          </p:cNvSpPr>
          <p:nvPr>
            <p:ph type="sldNum" sz="quarter" idx="12"/>
          </p:nvPr>
        </p:nvSpPr>
        <p:spPr/>
        <p:txBody>
          <a:bodyPr/>
          <a:lstStyle/>
          <a:p>
            <a:pPr>
              <a:defRPr/>
            </a:pPr>
            <a:fld id="{A04C2838-5915-4242-A224-C6E8BF3A9DD6}" type="slidenum">
              <a:rPr lang="en-US" altLang="en-US" smtClean="0"/>
              <a:pPr>
                <a:defRPr/>
              </a:pPr>
              <a:t>16</a:t>
            </a:fld>
            <a:endParaRPr lang="en-US" altLang="en-US" dirty="0"/>
          </a:p>
        </p:txBody>
      </p:sp>
      <p:sp>
        <p:nvSpPr>
          <p:cNvPr id="5" name="Date Placeholder 4">
            <a:extLst>
              <a:ext uri="{FF2B5EF4-FFF2-40B4-BE49-F238E27FC236}">
                <a16:creationId xmlns:a16="http://schemas.microsoft.com/office/drawing/2014/main" id="{51B84C21-4DCC-7B58-99E4-B77CEA38007A}"/>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6EFBD1B4-DEA0-6D51-4046-D9A227027493}"/>
              </a:ext>
            </a:extLst>
          </p:cNvPr>
          <p:cNvGraphicFramePr>
            <a:graphicFrameLocks noGrp="1" noChangeAspect="1"/>
          </p:cNvGraphicFramePr>
          <p:nvPr>
            <p:ph idx="1"/>
            <p:extLst>
              <p:ext uri="{D42A27DB-BD31-4B8C-83A1-F6EECF244321}">
                <p14:modId xmlns:p14="http://schemas.microsoft.com/office/powerpoint/2010/main" val="736095554"/>
              </p:ext>
            </p:extLst>
          </p:nvPr>
        </p:nvGraphicFramePr>
        <p:xfrm>
          <a:off x="489142" y="914400"/>
          <a:ext cx="10742526" cy="4849091"/>
        </p:xfrm>
        <a:graphic>
          <a:graphicData uri="http://schemas.openxmlformats.org/presentationml/2006/ole">
            <mc:AlternateContent xmlns:mc="http://schemas.openxmlformats.org/markup-compatibility/2006">
              <mc:Choice xmlns:v="urn:schemas-microsoft-com:vml" Requires="v">
                <p:oleObj name="Worksheet" r:id="rId3" imgW="5000615" imgH="2085873" progId="Excel.Sheet.12">
                  <p:embed/>
                </p:oleObj>
              </mc:Choice>
              <mc:Fallback>
                <p:oleObj name="Worksheet" r:id="rId3" imgW="5000615" imgH="2085873" progId="Excel.Sheet.12">
                  <p:embed/>
                  <p:pic>
                    <p:nvPicPr>
                      <p:cNvPr id="6" name="Content Placeholder 5">
                        <a:extLst>
                          <a:ext uri="{FF2B5EF4-FFF2-40B4-BE49-F238E27FC236}">
                            <a16:creationId xmlns:a16="http://schemas.microsoft.com/office/drawing/2014/main" id="{6EFBD1B4-DEA0-6D51-4046-D9A227027493}"/>
                          </a:ext>
                        </a:extLst>
                      </p:cNvPr>
                      <p:cNvPicPr/>
                      <p:nvPr/>
                    </p:nvPicPr>
                    <p:blipFill>
                      <a:blip r:embed="rId4"/>
                      <a:stretch>
                        <a:fillRect/>
                      </a:stretch>
                    </p:blipFill>
                    <p:spPr>
                      <a:xfrm>
                        <a:off x="489142" y="914400"/>
                        <a:ext cx="10742526" cy="4849091"/>
                      </a:xfrm>
                      <a:prstGeom prst="rect">
                        <a:avLst/>
                      </a:prstGeom>
                    </p:spPr>
                  </p:pic>
                </p:oleObj>
              </mc:Fallback>
            </mc:AlternateContent>
          </a:graphicData>
        </a:graphic>
      </p:graphicFrame>
    </p:spTree>
    <p:extLst>
      <p:ext uri="{BB962C8B-B14F-4D97-AF65-F5344CB8AC3E}">
        <p14:creationId xmlns:p14="http://schemas.microsoft.com/office/powerpoint/2010/main" val="382011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FAD5-0EFD-8B22-45E7-B1A545079A9A}"/>
              </a:ext>
            </a:extLst>
          </p:cNvPr>
          <p:cNvSpPr>
            <a:spLocks noGrp="1"/>
          </p:cNvSpPr>
          <p:nvPr>
            <p:ph type="title"/>
          </p:nvPr>
        </p:nvSpPr>
        <p:spPr/>
        <p:txBody>
          <a:bodyPr/>
          <a:lstStyle/>
          <a:p>
            <a:r>
              <a:rPr lang="en-US" dirty="0"/>
              <a:t>10-YR TAX RATE HISTORY</a:t>
            </a:r>
          </a:p>
        </p:txBody>
      </p:sp>
      <p:graphicFrame>
        <p:nvGraphicFramePr>
          <p:cNvPr id="8" name="Content Placeholder 7">
            <a:extLst>
              <a:ext uri="{FF2B5EF4-FFF2-40B4-BE49-F238E27FC236}">
                <a16:creationId xmlns:a16="http://schemas.microsoft.com/office/drawing/2014/main" id="{6A96DD37-F792-6CBE-3531-0190F88968A3}"/>
              </a:ext>
            </a:extLst>
          </p:cNvPr>
          <p:cNvGraphicFramePr>
            <a:graphicFrameLocks noGrp="1"/>
          </p:cNvGraphicFramePr>
          <p:nvPr>
            <p:ph idx="1"/>
            <p:extLst>
              <p:ext uri="{D42A27DB-BD31-4B8C-83A1-F6EECF244321}">
                <p14:modId xmlns:p14="http://schemas.microsoft.com/office/powerpoint/2010/main" val="634610371"/>
              </p:ext>
            </p:extLst>
          </p:nvPr>
        </p:nvGraphicFramePr>
        <p:xfrm>
          <a:off x="215659" y="1181100"/>
          <a:ext cx="11826816" cy="505618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C328890-3ACE-8015-9AC6-47509148A246}"/>
              </a:ext>
            </a:extLst>
          </p:cNvPr>
          <p:cNvSpPr>
            <a:spLocks noGrp="1"/>
          </p:cNvSpPr>
          <p:nvPr>
            <p:ph type="sldNum" sz="quarter" idx="12"/>
          </p:nvPr>
        </p:nvSpPr>
        <p:spPr/>
        <p:txBody>
          <a:bodyPr/>
          <a:lstStyle/>
          <a:p>
            <a:pPr>
              <a:defRPr/>
            </a:pPr>
            <a:fld id="{A04C2838-5915-4242-A224-C6E8BF3A9DD6}" type="slidenum">
              <a:rPr lang="en-US" altLang="en-US" smtClean="0"/>
              <a:pPr>
                <a:defRPr/>
              </a:pPr>
              <a:t>17</a:t>
            </a:fld>
            <a:endParaRPr lang="en-US" altLang="en-US" dirty="0"/>
          </a:p>
        </p:txBody>
      </p:sp>
      <p:sp>
        <p:nvSpPr>
          <p:cNvPr id="5" name="Date Placeholder 4">
            <a:extLst>
              <a:ext uri="{FF2B5EF4-FFF2-40B4-BE49-F238E27FC236}">
                <a16:creationId xmlns:a16="http://schemas.microsoft.com/office/drawing/2014/main" id="{3085A049-DA91-AA87-7843-50D1E0DB65EF}"/>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181106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F2BF-6C0B-F6AF-6E7C-DB48BC86DC20}"/>
              </a:ext>
            </a:extLst>
          </p:cNvPr>
          <p:cNvSpPr>
            <a:spLocks noGrp="1"/>
          </p:cNvSpPr>
          <p:nvPr>
            <p:ph type="title"/>
          </p:nvPr>
        </p:nvSpPr>
        <p:spPr/>
        <p:txBody>
          <a:bodyPr/>
          <a:lstStyle/>
          <a:p>
            <a:r>
              <a:rPr lang="en-US" dirty="0"/>
              <a:t>APPRAISAL VALUES</a:t>
            </a:r>
          </a:p>
        </p:txBody>
      </p:sp>
      <p:graphicFrame>
        <p:nvGraphicFramePr>
          <p:cNvPr id="8" name="Content Placeholder 7">
            <a:extLst>
              <a:ext uri="{FF2B5EF4-FFF2-40B4-BE49-F238E27FC236}">
                <a16:creationId xmlns:a16="http://schemas.microsoft.com/office/drawing/2014/main" id="{180344B8-800F-B228-8315-013A865B6891}"/>
              </a:ext>
            </a:extLst>
          </p:cNvPr>
          <p:cNvGraphicFramePr>
            <a:graphicFrameLocks noGrp="1"/>
          </p:cNvGraphicFramePr>
          <p:nvPr>
            <p:ph idx="1"/>
            <p:extLst>
              <p:ext uri="{D42A27DB-BD31-4B8C-83A1-F6EECF244321}">
                <p14:modId xmlns:p14="http://schemas.microsoft.com/office/powerpoint/2010/main" val="3316650919"/>
              </p:ext>
            </p:extLst>
          </p:nvPr>
        </p:nvGraphicFramePr>
        <p:xfrm>
          <a:off x="474663" y="1181100"/>
          <a:ext cx="10830646" cy="505618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B7D50F2-1400-DDCF-4E39-D6EA7944B45C}"/>
              </a:ext>
            </a:extLst>
          </p:cNvPr>
          <p:cNvSpPr>
            <a:spLocks noGrp="1"/>
          </p:cNvSpPr>
          <p:nvPr>
            <p:ph type="sldNum" sz="quarter" idx="12"/>
          </p:nvPr>
        </p:nvSpPr>
        <p:spPr/>
        <p:txBody>
          <a:bodyPr/>
          <a:lstStyle/>
          <a:p>
            <a:pPr>
              <a:defRPr/>
            </a:pPr>
            <a:fld id="{A04C2838-5915-4242-A224-C6E8BF3A9DD6}" type="slidenum">
              <a:rPr lang="en-US" altLang="en-US" smtClean="0"/>
              <a:pPr>
                <a:defRPr/>
              </a:pPr>
              <a:t>18</a:t>
            </a:fld>
            <a:endParaRPr lang="en-US" altLang="en-US" dirty="0"/>
          </a:p>
        </p:txBody>
      </p:sp>
      <p:sp>
        <p:nvSpPr>
          <p:cNvPr id="5" name="Date Placeholder 4">
            <a:extLst>
              <a:ext uri="{FF2B5EF4-FFF2-40B4-BE49-F238E27FC236}">
                <a16:creationId xmlns:a16="http://schemas.microsoft.com/office/drawing/2014/main" id="{EE02121D-B8D3-6E46-5069-93D0741F3E9D}"/>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
        <p:nvSpPr>
          <p:cNvPr id="3" name="TextBox 1">
            <a:extLst>
              <a:ext uri="{FF2B5EF4-FFF2-40B4-BE49-F238E27FC236}">
                <a16:creationId xmlns:a16="http://schemas.microsoft.com/office/drawing/2014/main" id="{B4D20AC3-B8C0-A479-CD8F-27B1C53254DC}"/>
              </a:ext>
            </a:extLst>
          </p:cNvPr>
          <p:cNvSpPr txBox="1"/>
          <p:nvPr/>
        </p:nvSpPr>
        <p:spPr>
          <a:xfrm>
            <a:off x="8586777" y="1710453"/>
            <a:ext cx="726519" cy="370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2">
                    <a:lumMod val="50000"/>
                  </a:schemeClr>
                </a:solidFill>
              </a:rPr>
              <a:t>6.5%</a:t>
            </a:r>
            <a:r>
              <a:rPr lang="en-US" sz="1400" dirty="0"/>
              <a:t>  </a:t>
            </a:r>
          </a:p>
        </p:txBody>
      </p:sp>
    </p:spTree>
    <p:extLst>
      <p:ext uri="{BB962C8B-B14F-4D97-AF65-F5344CB8AC3E}">
        <p14:creationId xmlns:p14="http://schemas.microsoft.com/office/powerpoint/2010/main" val="420005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67D0-064F-2FC8-1CAA-76F3E7FD33FE}"/>
              </a:ext>
            </a:extLst>
          </p:cNvPr>
          <p:cNvSpPr>
            <a:spLocks noGrp="1"/>
          </p:cNvSpPr>
          <p:nvPr>
            <p:ph type="title"/>
          </p:nvPr>
        </p:nvSpPr>
        <p:spPr/>
        <p:txBody>
          <a:bodyPr/>
          <a:lstStyle/>
          <a:p>
            <a:r>
              <a:rPr lang="en-US" dirty="0"/>
              <a:t>Tax Levy History</a:t>
            </a:r>
          </a:p>
        </p:txBody>
      </p:sp>
      <p:graphicFrame>
        <p:nvGraphicFramePr>
          <p:cNvPr id="8" name="Content Placeholder 7">
            <a:extLst>
              <a:ext uri="{FF2B5EF4-FFF2-40B4-BE49-F238E27FC236}">
                <a16:creationId xmlns:a16="http://schemas.microsoft.com/office/drawing/2014/main" id="{EBFCB2E1-7C33-F956-C5EC-E2273153BEB2}"/>
              </a:ext>
            </a:extLst>
          </p:cNvPr>
          <p:cNvGraphicFramePr>
            <a:graphicFrameLocks noGrp="1"/>
          </p:cNvGraphicFramePr>
          <p:nvPr>
            <p:ph idx="1"/>
            <p:extLst>
              <p:ext uri="{D42A27DB-BD31-4B8C-83A1-F6EECF244321}">
                <p14:modId xmlns:p14="http://schemas.microsoft.com/office/powerpoint/2010/main" val="3448438079"/>
              </p:ext>
            </p:extLst>
          </p:nvPr>
        </p:nvGraphicFramePr>
        <p:xfrm>
          <a:off x="474663" y="1181100"/>
          <a:ext cx="10680700" cy="50561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8C23AE2-ED93-141B-4098-627A09C67FC3}"/>
              </a:ext>
            </a:extLst>
          </p:cNvPr>
          <p:cNvSpPr>
            <a:spLocks noGrp="1"/>
          </p:cNvSpPr>
          <p:nvPr>
            <p:ph type="sldNum" sz="quarter" idx="12"/>
          </p:nvPr>
        </p:nvSpPr>
        <p:spPr/>
        <p:txBody>
          <a:bodyPr/>
          <a:lstStyle/>
          <a:p>
            <a:pPr>
              <a:defRPr/>
            </a:pPr>
            <a:fld id="{A04C2838-5915-4242-A224-C6E8BF3A9DD6}" type="slidenum">
              <a:rPr lang="en-US" altLang="en-US" smtClean="0"/>
              <a:pPr>
                <a:defRPr/>
              </a:pPr>
              <a:t>19</a:t>
            </a:fld>
            <a:endParaRPr lang="en-US" altLang="en-US" dirty="0"/>
          </a:p>
        </p:txBody>
      </p:sp>
      <p:sp>
        <p:nvSpPr>
          <p:cNvPr id="5" name="Date Placeholder 4">
            <a:extLst>
              <a:ext uri="{FF2B5EF4-FFF2-40B4-BE49-F238E27FC236}">
                <a16:creationId xmlns:a16="http://schemas.microsoft.com/office/drawing/2014/main" id="{63713BEB-1EE7-0389-AAA3-526E77640FDB}"/>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36204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E64610-BC69-49B3-9143-903F324DA522}"/>
              </a:ext>
            </a:extLst>
          </p:cNvPr>
          <p:cNvSpPr>
            <a:spLocks noGrp="1"/>
          </p:cNvSpPr>
          <p:nvPr>
            <p:ph type="title"/>
          </p:nvPr>
        </p:nvSpPr>
        <p:spPr/>
        <p:txBody>
          <a:bodyPr/>
          <a:lstStyle/>
          <a:p>
            <a:r>
              <a:rPr lang="en-US" dirty="0"/>
              <a:t>The Agenda for Today</a:t>
            </a:r>
          </a:p>
        </p:txBody>
      </p:sp>
      <p:sp>
        <p:nvSpPr>
          <p:cNvPr id="5" name="Content Placeholder 4">
            <a:extLst>
              <a:ext uri="{FF2B5EF4-FFF2-40B4-BE49-F238E27FC236}">
                <a16:creationId xmlns:a16="http://schemas.microsoft.com/office/drawing/2014/main" id="{AEF63F1A-CB36-4C05-8337-0D2D06A3EEC4}"/>
              </a:ext>
            </a:extLst>
          </p:cNvPr>
          <p:cNvSpPr>
            <a:spLocks noGrp="1"/>
          </p:cNvSpPr>
          <p:nvPr>
            <p:ph idx="1"/>
          </p:nvPr>
        </p:nvSpPr>
        <p:spPr/>
        <p:txBody>
          <a:bodyPr>
            <a:normAutofit/>
          </a:bodyPr>
          <a:lstStyle/>
          <a:p>
            <a:pPr marL="0" indent="0">
              <a:buNone/>
            </a:pPr>
            <a:r>
              <a:rPr lang="en-US" sz="2800" dirty="0"/>
              <a:t>  - Budget Process</a:t>
            </a:r>
          </a:p>
          <a:p>
            <a:r>
              <a:rPr lang="en-US" sz="2800" dirty="0"/>
              <a:t> - Overview</a:t>
            </a:r>
          </a:p>
          <a:p>
            <a:r>
              <a:rPr lang="en-US" sz="2800" dirty="0"/>
              <a:t> - Tax Rate</a:t>
            </a:r>
          </a:p>
          <a:p>
            <a:r>
              <a:rPr lang="en-US" sz="2800" dirty="0"/>
              <a:t> - Major Operating Funds</a:t>
            </a:r>
          </a:p>
          <a:p>
            <a:r>
              <a:rPr lang="en-US" sz="2800" dirty="0"/>
              <a:t> - Capital Improvement Projects</a:t>
            </a:r>
          </a:p>
          <a:p>
            <a:r>
              <a:rPr lang="en-US" sz="2800" dirty="0"/>
              <a:t> - Supplemental Requests</a:t>
            </a:r>
          </a:p>
          <a:p>
            <a:r>
              <a:rPr lang="en-US" sz="2800" dirty="0"/>
              <a:t> - Feedback</a:t>
            </a:r>
          </a:p>
        </p:txBody>
      </p:sp>
      <p:sp>
        <p:nvSpPr>
          <p:cNvPr id="6" name="Text Placeholder 5">
            <a:extLst>
              <a:ext uri="{FF2B5EF4-FFF2-40B4-BE49-F238E27FC236}">
                <a16:creationId xmlns:a16="http://schemas.microsoft.com/office/drawing/2014/main" id="{97EDC933-1C6D-46B9-A4F0-FDE6659BF950}"/>
              </a:ext>
            </a:extLst>
          </p:cNvPr>
          <p:cNvSpPr>
            <a:spLocks noGrp="1"/>
          </p:cNvSpPr>
          <p:nvPr>
            <p:ph type="body" sz="half" idx="2"/>
          </p:nvPr>
        </p:nvSpPr>
        <p:spPr/>
        <p:txBody>
          <a:bodyPr/>
          <a:lstStyle/>
          <a:p>
            <a:pPr algn="ctr"/>
            <a:r>
              <a:rPr lang="en-US" dirty="0"/>
              <a:t>Discussion Topics</a:t>
            </a:r>
          </a:p>
        </p:txBody>
      </p:sp>
      <p:sp>
        <p:nvSpPr>
          <p:cNvPr id="2" name="Date Placeholder 1">
            <a:extLst>
              <a:ext uri="{FF2B5EF4-FFF2-40B4-BE49-F238E27FC236}">
                <a16:creationId xmlns:a16="http://schemas.microsoft.com/office/drawing/2014/main" id="{3AA0929F-A8EA-406B-84CF-17656396742A}"/>
              </a:ext>
            </a:extLst>
          </p:cNvPr>
          <p:cNvSpPr>
            <a:spLocks noGrp="1"/>
          </p:cNvSpPr>
          <p:nvPr>
            <p:ph type="dt" sz="half" idx="10"/>
          </p:nvPr>
        </p:nvSpPr>
        <p:spPr/>
        <p:txBody>
          <a:bodyPr/>
          <a:lstStyle/>
          <a:p>
            <a:pPr>
              <a:defRPr/>
            </a:pPr>
            <a:fld id="{0231F180-D325-49E5-9E58-4938252AAF9D}" type="datetime1">
              <a:rPr lang="en-US" smtClean="0"/>
              <a:t>8/13/2024</a:t>
            </a:fld>
            <a:endParaRPr lang="en-US" dirty="0"/>
          </a:p>
        </p:txBody>
      </p:sp>
      <p:sp>
        <p:nvSpPr>
          <p:cNvPr id="3" name="Slide Number Placeholder 2">
            <a:extLst>
              <a:ext uri="{FF2B5EF4-FFF2-40B4-BE49-F238E27FC236}">
                <a16:creationId xmlns:a16="http://schemas.microsoft.com/office/drawing/2014/main" id="{48DA36AC-9425-4967-BFAA-801DC793C0E5}"/>
              </a:ext>
            </a:extLst>
          </p:cNvPr>
          <p:cNvSpPr>
            <a:spLocks noGrp="1"/>
          </p:cNvSpPr>
          <p:nvPr>
            <p:ph type="sldNum" sz="quarter" idx="12"/>
          </p:nvPr>
        </p:nvSpPr>
        <p:spPr/>
        <p:txBody>
          <a:bodyPr/>
          <a:lstStyle/>
          <a:p>
            <a:pPr>
              <a:defRPr/>
            </a:pPr>
            <a:fld id="{D4A99D2E-EE23-834E-AF77-B42BA3DCCBBA}" type="slidenum">
              <a:rPr lang="en-US" altLang="en-US" smtClean="0"/>
              <a:pPr>
                <a:defRPr/>
              </a:pPr>
              <a:t>2</a:t>
            </a:fld>
            <a:endParaRPr lang="en-US" altLang="en-US" dirty="0"/>
          </a:p>
        </p:txBody>
      </p:sp>
      <p:pic>
        <p:nvPicPr>
          <p:cNvPr id="8" name="Picture 7">
            <a:extLst>
              <a:ext uri="{FF2B5EF4-FFF2-40B4-BE49-F238E27FC236}">
                <a16:creationId xmlns:a16="http://schemas.microsoft.com/office/drawing/2014/main" id="{259E71DA-D756-4317-ABDF-6B04D3F2BC65}"/>
              </a:ext>
            </a:extLst>
          </p:cNvPr>
          <p:cNvPicPr>
            <a:picLocks noChangeAspect="1"/>
          </p:cNvPicPr>
          <p:nvPr/>
        </p:nvPicPr>
        <p:blipFill>
          <a:blip r:embed="rId3"/>
          <a:stretch>
            <a:fillRect/>
          </a:stretch>
        </p:blipFill>
        <p:spPr>
          <a:xfrm>
            <a:off x="547801" y="3672795"/>
            <a:ext cx="3019197" cy="1885693"/>
          </a:xfrm>
          <a:prstGeom prst="rect">
            <a:avLst/>
          </a:prstGeom>
        </p:spPr>
      </p:pic>
    </p:spTree>
    <p:extLst>
      <p:ext uri="{BB962C8B-B14F-4D97-AF65-F5344CB8AC3E}">
        <p14:creationId xmlns:p14="http://schemas.microsoft.com/office/powerpoint/2010/main" val="356503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754B10-37BE-4854-A729-2006452C437D}"/>
              </a:ext>
            </a:extLst>
          </p:cNvPr>
          <p:cNvSpPr>
            <a:spLocks noGrp="1"/>
          </p:cNvSpPr>
          <p:nvPr>
            <p:ph type="title"/>
          </p:nvPr>
        </p:nvSpPr>
        <p:spPr/>
        <p:txBody>
          <a:bodyPr/>
          <a:lstStyle/>
          <a:p>
            <a:r>
              <a:rPr lang="en-US" dirty="0"/>
              <a:t>MAJOR OPERATING FUNDS</a:t>
            </a:r>
          </a:p>
        </p:txBody>
      </p:sp>
      <p:sp>
        <p:nvSpPr>
          <p:cNvPr id="2" name="Text Placeholder 1">
            <a:extLst>
              <a:ext uri="{FF2B5EF4-FFF2-40B4-BE49-F238E27FC236}">
                <a16:creationId xmlns:a16="http://schemas.microsoft.com/office/drawing/2014/main" id="{FF076F53-FBAD-062F-1D9B-FE41C7A1420B}"/>
              </a:ext>
            </a:extLst>
          </p:cNvPr>
          <p:cNvSpPr>
            <a:spLocks noGrp="1"/>
          </p:cNvSpPr>
          <p:nvPr>
            <p:ph type="body" idx="1"/>
          </p:nvPr>
        </p:nvSpPr>
        <p:spPr/>
        <p:txBody>
          <a:bodyPr/>
          <a:lstStyle/>
          <a:p>
            <a:r>
              <a:rPr lang="en-US" dirty="0"/>
              <a:t>General fund/ water fund/ drainage fund</a:t>
            </a:r>
          </a:p>
        </p:txBody>
      </p:sp>
    </p:spTree>
    <p:extLst>
      <p:ext uri="{BB962C8B-B14F-4D97-AF65-F5344CB8AC3E}">
        <p14:creationId xmlns:p14="http://schemas.microsoft.com/office/powerpoint/2010/main" val="42827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706F-C260-913B-3D8A-F717A5022C60}"/>
              </a:ext>
            </a:extLst>
          </p:cNvPr>
          <p:cNvSpPr>
            <a:spLocks noGrp="1"/>
          </p:cNvSpPr>
          <p:nvPr>
            <p:ph type="title"/>
          </p:nvPr>
        </p:nvSpPr>
        <p:spPr/>
        <p:txBody>
          <a:bodyPr/>
          <a:lstStyle/>
          <a:p>
            <a:r>
              <a:rPr lang="en-US" dirty="0"/>
              <a:t>GENERAL FUND</a:t>
            </a:r>
          </a:p>
        </p:txBody>
      </p:sp>
      <p:sp>
        <p:nvSpPr>
          <p:cNvPr id="3" name="Content Placeholder 2">
            <a:extLst>
              <a:ext uri="{FF2B5EF4-FFF2-40B4-BE49-F238E27FC236}">
                <a16:creationId xmlns:a16="http://schemas.microsoft.com/office/drawing/2014/main" id="{F2681648-C1AE-C784-55C0-583ABA7B15B8}"/>
              </a:ext>
            </a:extLst>
          </p:cNvPr>
          <p:cNvSpPr>
            <a:spLocks noGrp="1"/>
          </p:cNvSpPr>
          <p:nvPr>
            <p:ph idx="1"/>
          </p:nvPr>
        </p:nvSpPr>
        <p:spPr>
          <a:xfrm>
            <a:off x="4800600" y="318655"/>
            <a:ext cx="6492240" cy="6386945"/>
          </a:xfrm>
        </p:spPr>
        <p:txBody>
          <a:bodyPr>
            <a:normAutofit/>
          </a:bodyPr>
          <a:lstStyle/>
          <a:p>
            <a:r>
              <a:rPr lang="en-US" sz="2800" b="0" i="0" dirty="0">
                <a:solidFill>
                  <a:srgbClr val="222223"/>
                </a:solidFill>
                <a:effectLst/>
                <a:latin typeface="Maven Pro"/>
              </a:rPr>
              <a:t>The General Fund is the general operating fund for the City. It is used to account for all financial resources except those required to be accounted for in other funds, such as the Water and Sewer Fund or Special Revenue Funds. All general tax revenues and other receipts that are not allocated by law or otherwise restricted to other funds are accounted for in this fund.</a:t>
            </a:r>
          </a:p>
          <a:p>
            <a:endParaRPr lang="en-US" sz="100" b="0" i="0" dirty="0">
              <a:solidFill>
                <a:srgbClr val="222223"/>
              </a:solidFill>
              <a:effectLst/>
              <a:latin typeface="Maven Pro"/>
            </a:endParaRPr>
          </a:p>
          <a:p>
            <a:pPr lvl="8"/>
            <a:r>
              <a:rPr lang="en-US" sz="3200" dirty="0">
                <a:solidFill>
                  <a:srgbClr val="222223"/>
                </a:solidFill>
                <a:latin typeface="Maven Pro"/>
              </a:rPr>
              <a:t>Administration</a:t>
            </a:r>
          </a:p>
          <a:p>
            <a:pPr lvl="8"/>
            <a:r>
              <a:rPr lang="en-US" sz="3200" dirty="0">
                <a:solidFill>
                  <a:srgbClr val="222223"/>
                </a:solidFill>
                <a:latin typeface="Maven Pro"/>
              </a:rPr>
              <a:t>Council </a:t>
            </a:r>
          </a:p>
          <a:p>
            <a:pPr lvl="8"/>
            <a:r>
              <a:rPr lang="en-US" sz="3200" dirty="0">
                <a:solidFill>
                  <a:srgbClr val="222223"/>
                </a:solidFill>
                <a:latin typeface="Maven Pro"/>
              </a:rPr>
              <a:t>Police/Fire </a:t>
            </a:r>
          </a:p>
          <a:p>
            <a:pPr lvl="8"/>
            <a:r>
              <a:rPr lang="en-US" sz="3200" dirty="0">
                <a:solidFill>
                  <a:srgbClr val="222223"/>
                </a:solidFill>
                <a:latin typeface="Maven Pro"/>
              </a:rPr>
              <a:t>Streets</a:t>
            </a:r>
          </a:p>
          <a:p>
            <a:pPr lvl="8"/>
            <a:r>
              <a:rPr lang="en-US" sz="3200" dirty="0">
                <a:solidFill>
                  <a:srgbClr val="222223"/>
                </a:solidFill>
                <a:latin typeface="Maven Pro"/>
              </a:rPr>
              <a:t>Parks/Recreation</a:t>
            </a:r>
          </a:p>
          <a:p>
            <a:pPr lvl="2"/>
            <a:endParaRPr lang="en-US" sz="2800" dirty="0">
              <a:solidFill>
                <a:srgbClr val="222223"/>
              </a:solidFill>
              <a:latin typeface="Maven Pro"/>
            </a:endParaRPr>
          </a:p>
          <a:p>
            <a:pPr marL="0" indent="0">
              <a:buNone/>
            </a:pPr>
            <a:endParaRPr lang="en-US" sz="2800" dirty="0">
              <a:solidFill>
                <a:srgbClr val="222223"/>
              </a:solidFill>
              <a:latin typeface="Maven Pro"/>
            </a:endParaRPr>
          </a:p>
          <a:p>
            <a:endParaRPr lang="en-US" sz="2800" dirty="0"/>
          </a:p>
        </p:txBody>
      </p:sp>
      <p:sp>
        <p:nvSpPr>
          <p:cNvPr id="4" name="Text Placeholder 3">
            <a:extLst>
              <a:ext uri="{FF2B5EF4-FFF2-40B4-BE49-F238E27FC236}">
                <a16:creationId xmlns:a16="http://schemas.microsoft.com/office/drawing/2014/main" id="{26330EA9-9534-73A5-7721-99E2CAA11A39}"/>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AF8E8BA0-4D37-B237-DA69-4625F669958D}"/>
              </a:ext>
            </a:extLst>
          </p:cNvPr>
          <p:cNvSpPr>
            <a:spLocks noGrp="1"/>
          </p:cNvSpPr>
          <p:nvPr>
            <p:ph type="dt" sz="half" idx="10"/>
          </p:nvPr>
        </p:nvSpPr>
        <p:spPr/>
        <p:txBody>
          <a:bodyPr/>
          <a:lstStyle/>
          <a:p>
            <a:pPr>
              <a:defRPr/>
            </a:pPr>
            <a:fld id="{9F98BF5A-C9CA-4A7B-BE96-6D14FF0490BA}" type="datetime1">
              <a:rPr lang="en-US" smtClean="0"/>
              <a:t>8/13/2024</a:t>
            </a:fld>
            <a:endParaRPr lang="en-US" dirty="0"/>
          </a:p>
        </p:txBody>
      </p:sp>
      <p:sp>
        <p:nvSpPr>
          <p:cNvPr id="6" name="Slide Number Placeholder 5">
            <a:extLst>
              <a:ext uri="{FF2B5EF4-FFF2-40B4-BE49-F238E27FC236}">
                <a16:creationId xmlns:a16="http://schemas.microsoft.com/office/drawing/2014/main" id="{6F163B07-5D76-9991-6B26-3BA80978480C}"/>
              </a:ext>
            </a:extLst>
          </p:cNvPr>
          <p:cNvSpPr>
            <a:spLocks noGrp="1"/>
          </p:cNvSpPr>
          <p:nvPr>
            <p:ph type="sldNum" sz="quarter" idx="12"/>
          </p:nvPr>
        </p:nvSpPr>
        <p:spPr/>
        <p:txBody>
          <a:bodyPr/>
          <a:lstStyle/>
          <a:p>
            <a:pPr>
              <a:defRPr/>
            </a:pPr>
            <a:fld id="{48302C07-B794-AA4B-B029-5CE1181A8995}" type="slidenum">
              <a:rPr lang="en-US" altLang="en-US" smtClean="0"/>
              <a:pPr>
                <a:defRPr/>
              </a:pPr>
              <a:t>21</a:t>
            </a:fld>
            <a:endParaRPr lang="en-US" altLang="en-US" dirty="0"/>
          </a:p>
        </p:txBody>
      </p:sp>
    </p:spTree>
    <p:extLst>
      <p:ext uri="{BB962C8B-B14F-4D97-AF65-F5344CB8AC3E}">
        <p14:creationId xmlns:p14="http://schemas.microsoft.com/office/powerpoint/2010/main" val="273430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7C52-AE43-C5A7-153A-0A04DD683CD8}"/>
              </a:ext>
            </a:extLst>
          </p:cNvPr>
          <p:cNvSpPr>
            <a:spLocks noGrp="1"/>
          </p:cNvSpPr>
          <p:nvPr>
            <p:ph type="title"/>
          </p:nvPr>
        </p:nvSpPr>
        <p:spPr>
          <a:xfrm>
            <a:off x="1097280" y="286604"/>
            <a:ext cx="10058400" cy="501188"/>
          </a:xfrm>
        </p:spPr>
        <p:txBody>
          <a:bodyPr>
            <a:normAutofit fontScale="90000"/>
          </a:bodyPr>
          <a:lstStyle/>
          <a:p>
            <a:r>
              <a:rPr lang="en-US" dirty="0"/>
              <a:t>General Fund Summary</a:t>
            </a:r>
          </a:p>
        </p:txBody>
      </p:sp>
      <p:sp>
        <p:nvSpPr>
          <p:cNvPr id="5" name="Date Placeholder 4">
            <a:extLst>
              <a:ext uri="{FF2B5EF4-FFF2-40B4-BE49-F238E27FC236}">
                <a16:creationId xmlns:a16="http://schemas.microsoft.com/office/drawing/2014/main" id="{9418792B-57A4-6D32-1162-3EF47D2F2A67}"/>
              </a:ext>
            </a:extLst>
          </p:cNvPr>
          <p:cNvSpPr>
            <a:spLocks noGrp="1"/>
          </p:cNvSpPr>
          <p:nvPr>
            <p:ph type="dt" sz="half" idx="10"/>
          </p:nvPr>
        </p:nvSpPr>
        <p:spPr>
          <a:xfrm>
            <a:off x="1097280" y="6459785"/>
            <a:ext cx="2472271" cy="365125"/>
          </a:xfrm>
        </p:spPr>
        <p:txBody>
          <a:bodyPr>
            <a:normAutofit/>
          </a:bodyPr>
          <a:lstStyle/>
          <a:p>
            <a:pPr>
              <a:spcAft>
                <a:spcPts val="600"/>
              </a:spcAft>
              <a:defRPr/>
            </a:pPr>
            <a:fld id="{7BBD6024-FBFB-4674-B0FC-30B11B0CDD86}" type="datetime1">
              <a:rPr lang="en-US" smtClean="0"/>
              <a:pPr>
                <a:spcAft>
                  <a:spcPts val="600"/>
                </a:spcAft>
                <a:defRPr/>
              </a:pPr>
              <a:t>8/13/2024</a:t>
            </a:fld>
            <a:endParaRPr lang="en-US" dirty="0"/>
          </a:p>
        </p:txBody>
      </p:sp>
      <p:sp>
        <p:nvSpPr>
          <p:cNvPr id="4" name="Slide Number Placeholder 3">
            <a:extLst>
              <a:ext uri="{FF2B5EF4-FFF2-40B4-BE49-F238E27FC236}">
                <a16:creationId xmlns:a16="http://schemas.microsoft.com/office/drawing/2014/main" id="{A27235BB-8523-35E8-2B84-7A649B2A37C1}"/>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A04C2838-5915-4242-A224-C6E8BF3A9DD6}" type="slidenum">
              <a:rPr lang="en-US" altLang="en-US" smtClean="0"/>
              <a:pPr>
                <a:spcAft>
                  <a:spcPts val="600"/>
                </a:spcAft>
                <a:defRPr/>
              </a:pPr>
              <a:t>22</a:t>
            </a:fld>
            <a:endParaRPr lang="en-US" altLang="en-US" dirty="0"/>
          </a:p>
        </p:txBody>
      </p:sp>
      <p:graphicFrame>
        <p:nvGraphicFramePr>
          <p:cNvPr id="8" name="Content Placeholder 7">
            <a:extLst>
              <a:ext uri="{FF2B5EF4-FFF2-40B4-BE49-F238E27FC236}">
                <a16:creationId xmlns:a16="http://schemas.microsoft.com/office/drawing/2014/main" id="{0C1B9B80-2960-AD77-CB0C-66817291068D}"/>
              </a:ext>
            </a:extLst>
          </p:cNvPr>
          <p:cNvGraphicFramePr>
            <a:graphicFrameLocks noGrp="1" noChangeAspect="1"/>
          </p:cNvGraphicFramePr>
          <p:nvPr>
            <p:ph idx="1"/>
            <p:extLst>
              <p:ext uri="{D42A27DB-BD31-4B8C-83A1-F6EECF244321}">
                <p14:modId xmlns:p14="http://schemas.microsoft.com/office/powerpoint/2010/main" val="1402863092"/>
              </p:ext>
            </p:extLst>
          </p:nvPr>
        </p:nvGraphicFramePr>
        <p:xfrm>
          <a:off x="415925" y="1104900"/>
          <a:ext cx="11099800" cy="4884738"/>
        </p:xfrm>
        <a:graphic>
          <a:graphicData uri="http://schemas.openxmlformats.org/presentationml/2006/ole">
            <mc:AlternateContent xmlns:mc="http://schemas.openxmlformats.org/markup-compatibility/2006">
              <mc:Choice xmlns:v="urn:schemas-microsoft-com:vml" Requires="v">
                <p:oleObj name="Worksheet" r:id="rId3" imgW="6515139" imgH="2866889" progId="Excel.Sheet.12">
                  <p:embed/>
                </p:oleObj>
              </mc:Choice>
              <mc:Fallback>
                <p:oleObj name="Worksheet" r:id="rId3" imgW="6515139" imgH="2866889" progId="Excel.Sheet.12">
                  <p:embed/>
                  <p:pic>
                    <p:nvPicPr>
                      <p:cNvPr id="0" name=""/>
                      <p:cNvPicPr/>
                      <p:nvPr/>
                    </p:nvPicPr>
                    <p:blipFill>
                      <a:blip r:embed="rId4"/>
                      <a:stretch>
                        <a:fillRect/>
                      </a:stretch>
                    </p:blipFill>
                    <p:spPr>
                      <a:xfrm>
                        <a:off x="415925" y="1104900"/>
                        <a:ext cx="11099800" cy="4884738"/>
                      </a:xfrm>
                      <a:prstGeom prst="rect">
                        <a:avLst/>
                      </a:prstGeom>
                    </p:spPr>
                  </p:pic>
                </p:oleObj>
              </mc:Fallback>
            </mc:AlternateContent>
          </a:graphicData>
        </a:graphic>
      </p:graphicFrame>
    </p:spTree>
    <p:extLst>
      <p:ext uri="{BB962C8B-B14F-4D97-AF65-F5344CB8AC3E}">
        <p14:creationId xmlns:p14="http://schemas.microsoft.com/office/powerpoint/2010/main" val="259057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2B0A-FF21-871F-37E4-191CE143629E}"/>
              </a:ext>
            </a:extLst>
          </p:cNvPr>
          <p:cNvSpPr>
            <a:spLocks noGrp="1"/>
          </p:cNvSpPr>
          <p:nvPr>
            <p:ph type="title"/>
          </p:nvPr>
        </p:nvSpPr>
        <p:spPr/>
        <p:txBody>
          <a:bodyPr/>
          <a:lstStyle/>
          <a:p>
            <a:r>
              <a:rPr lang="en-US" dirty="0"/>
              <a:t>General Fund Revenues</a:t>
            </a:r>
          </a:p>
        </p:txBody>
      </p:sp>
      <p:sp>
        <p:nvSpPr>
          <p:cNvPr id="4" name="Slide Number Placeholder 3">
            <a:extLst>
              <a:ext uri="{FF2B5EF4-FFF2-40B4-BE49-F238E27FC236}">
                <a16:creationId xmlns:a16="http://schemas.microsoft.com/office/drawing/2014/main" id="{A81849BD-F51A-A6E3-6295-44BC59057799}"/>
              </a:ext>
            </a:extLst>
          </p:cNvPr>
          <p:cNvSpPr>
            <a:spLocks noGrp="1"/>
          </p:cNvSpPr>
          <p:nvPr>
            <p:ph type="sldNum" sz="quarter" idx="12"/>
          </p:nvPr>
        </p:nvSpPr>
        <p:spPr/>
        <p:txBody>
          <a:bodyPr/>
          <a:lstStyle/>
          <a:p>
            <a:pPr>
              <a:defRPr/>
            </a:pPr>
            <a:fld id="{A04C2838-5915-4242-A224-C6E8BF3A9DD6}" type="slidenum">
              <a:rPr lang="en-US" altLang="en-US" smtClean="0"/>
              <a:pPr>
                <a:defRPr/>
              </a:pPr>
              <a:t>23</a:t>
            </a:fld>
            <a:endParaRPr lang="en-US" altLang="en-US" dirty="0"/>
          </a:p>
        </p:txBody>
      </p:sp>
      <p:sp>
        <p:nvSpPr>
          <p:cNvPr id="5" name="Date Placeholder 4">
            <a:extLst>
              <a:ext uri="{FF2B5EF4-FFF2-40B4-BE49-F238E27FC236}">
                <a16:creationId xmlns:a16="http://schemas.microsoft.com/office/drawing/2014/main" id="{FB46CAF6-91B9-B5E1-370C-EC9359BF48A7}"/>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82DBAD30-5C5D-67D5-19CB-BD097C5DF393}"/>
              </a:ext>
            </a:extLst>
          </p:cNvPr>
          <p:cNvGraphicFramePr>
            <a:graphicFrameLocks noGrp="1" noChangeAspect="1"/>
          </p:cNvGraphicFramePr>
          <p:nvPr>
            <p:ph idx="1"/>
            <p:extLst>
              <p:ext uri="{D42A27DB-BD31-4B8C-83A1-F6EECF244321}">
                <p14:modId xmlns:p14="http://schemas.microsoft.com/office/powerpoint/2010/main" val="3273658624"/>
              </p:ext>
            </p:extLst>
          </p:nvPr>
        </p:nvGraphicFramePr>
        <p:xfrm>
          <a:off x="620227" y="747624"/>
          <a:ext cx="10297155" cy="5831151"/>
        </p:xfrm>
        <a:graphic>
          <a:graphicData uri="http://schemas.openxmlformats.org/presentationml/2006/ole">
            <mc:AlternateContent xmlns:mc="http://schemas.openxmlformats.org/markup-compatibility/2006">
              <mc:Choice xmlns:v="urn:schemas-microsoft-com:vml" Requires="v">
                <p:oleObj name="Worksheet" r:id="rId3" imgW="7115264" imgH="4029075" progId="Excel.Sheet.12">
                  <p:embed/>
                </p:oleObj>
              </mc:Choice>
              <mc:Fallback>
                <p:oleObj name="Worksheet" r:id="rId3" imgW="7115264" imgH="4029075" progId="Excel.Sheet.12">
                  <p:embed/>
                  <p:pic>
                    <p:nvPicPr>
                      <p:cNvPr id="6" name="Content Placeholder 5">
                        <a:extLst>
                          <a:ext uri="{FF2B5EF4-FFF2-40B4-BE49-F238E27FC236}">
                            <a16:creationId xmlns:a16="http://schemas.microsoft.com/office/drawing/2014/main" id="{82DBAD30-5C5D-67D5-19CB-BD097C5DF393}"/>
                          </a:ext>
                        </a:extLst>
                      </p:cNvPr>
                      <p:cNvPicPr/>
                      <p:nvPr/>
                    </p:nvPicPr>
                    <p:blipFill>
                      <a:blip r:embed="rId4"/>
                      <a:stretch>
                        <a:fillRect/>
                      </a:stretch>
                    </p:blipFill>
                    <p:spPr>
                      <a:xfrm>
                        <a:off x="620227" y="747624"/>
                        <a:ext cx="10297155" cy="5831151"/>
                      </a:xfrm>
                      <a:prstGeom prst="rect">
                        <a:avLst/>
                      </a:prstGeom>
                    </p:spPr>
                  </p:pic>
                </p:oleObj>
              </mc:Fallback>
            </mc:AlternateContent>
          </a:graphicData>
        </a:graphic>
      </p:graphicFrame>
    </p:spTree>
    <p:extLst>
      <p:ext uri="{BB962C8B-B14F-4D97-AF65-F5344CB8AC3E}">
        <p14:creationId xmlns:p14="http://schemas.microsoft.com/office/powerpoint/2010/main" val="300154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EE6-0155-0B75-C1F2-1FC66EB0F68E}"/>
              </a:ext>
            </a:extLst>
          </p:cNvPr>
          <p:cNvSpPr>
            <a:spLocks noGrp="1"/>
          </p:cNvSpPr>
          <p:nvPr>
            <p:ph type="title"/>
          </p:nvPr>
        </p:nvSpPr>
        <p:spPr/>
        <p:txBody>
          <a:bodyPr/>
          <a:lstStyle/>
          <a:p>
            <a:r>
              <a:rPr lang="en-US" dirty="0"/>
              <a:t>General Fund Revenues</a:t>
            </a:r>
          </a:p>
        </p:txBody>
      </p:sp>
      <p:sp>
        <p:nvSpPr>
          <p:cNvPr id="4" name="Slide Number Placeholder 3">
            <a:extLst>
              <a:ext uri="{FF2B5EF4-FFF2-40B4-BE49-F238E27FC236}">
                <a16:creationId xmlns:a16="http://schemas.microsoft.com/office/drawing/2014/main" id="{FDD35F0B-9676-950B-B379-3F38DDD6BCFB}"/>
              </a:ext>
            </a:extLst>
          </p:cNvPr>
          <p:cNvSpPr>
            <a:spLocks noGrp="1"/>
          </p:cNvSpPr>
          <p:nvPr>
            <p:ph type="sldNum" sz="quarter" idx="12"/>
          </p:nvPr>
        </p:nvSpPr>
        <p:spPr/>
        <p:txBody>
          <a:bodyPr/>
          <a:lstStyle/>
          <a:p>
            <a:pPr>
              <a:defRPr/>
            </a:pPr>
            <a:fld id="{A04C2838-5915-4242-A224-C6E8BF3A9DD6}" type="slidenum">
              <a:rPr lang="en-US" altLang="en-US" smtClean="0"/>
              <a:pPr>
                <a:defRPr/>
              </a:pPr>
              <a:t>24</a:t>
            </a:fld>
            <a:endParaRPr lang="en-US" altLang="en-US" dirty="0"/>
          </a:p>
        </p:txBody>
      </p:sp>
      <p:sp>
        <p:nvSpPr>
          <p:cNvPr id="5" name="Date Placeholder 4">
            <a:extLst>
              <a:ext uri="{FF2B5EF4-FFF2-40B4-BE49-F238E27FC236}">
                <a16:creationId xmlns:a16="http://schemas.microsoft.com/office/drawing/2014/main" id="{1026F146-547C-50C5-6C12-2F522F6D0431}"/>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44274E07-4676-0E37-CA80-A22C1FD001E3}"/>
              </a:ext>
            </a:extLst>
          </p:cNvPr>
          <p:cNvGraphicFramePr>
            <a:graphicFrameLocks noGrp="1" noChangeAspect="1"/>
          </p:cNvGraphicFramePr>
          <p:nvPr>
            <p:ph idx="1"/>
            <p:extLst>
              <p:ext uri="{D42A27DB-BD31-4B8C-83A1-F6EECF244321}">
                <p14:modId xmlns:p14="http://schemas.microsoft.com/office/powerpoint/2010/main" val="3951772440"/>
              </p:ext>
            </p:extLst>
          </p:nvPr>
        </p:nvGraphicFramePr>
        <p:xfrm>
          <a:off x="949325" y="1036638"/>
          <a:ext cx="10106025" cy="4987925"/>
        </p:xfrm>
        <a:graphic>
          <a:graphicData uri="http://schemas.openxmlformats.org/presentationml/2006/ole">
            <mc:AlternateContent xmlns:mc="http://schemas.openxmlformats.org/markup-compatibility/2006">
              <mc:Choice xmlns:v="urn:schemas-microsoft-com:vml" Requires="v">
                <p:oleObj name="Worksheet" r:id="rId2" imgW="4457661" imgH="2200377" progId="Excel.Sheet.12">
                  <p:embed/>
                </p:oleObj>
              </mc:Choice>
              <mc:Fallback>
                <p:oleObj name="Worksheet" r:id="rId2" imgW="4457661" imgH="2200377" progId="Excel.Sheet.12">
                  <p:embed/>
                  <p:pic>
                    <p:nvPicPr>
                      <p:cNvPr id="0" name=""/>
                      <p:cNvPicPr/>
                      <p:nvPr/>
                    </p:nvPicPr>
                    <p:blipFill>
                      <a:blip r:embed="rId3"/>
                      <a:stretch>
                        <a:fillRect/>
                      </a:stretch>
                    </p:blipFill>
                    <p:spPr>
                      <a:xfrm>
                        <a:off x="949325" y="1036638"/>
                        <a:ext cx="10106025" cy="4987925"/>
                      </a:xfrm>
                      <a:prstGeom prst="rect">
                        <a:avLst/>
                      </a:prstGeom>
                    </p:spPr>
                  </p:pic>
                </p:oleObj>
              </mc:Fallback>
            </mc:AlternateContent>
          </a:graphicData>
        </a:graphic>
      </p:graphicFrame>
    </p:spTree>
    <p:extLst>
      <p:ext uri="{BB962C8B-B14F-4D97-AF65-F5344CB8AC3E}">
        <p14:creationId xmlns:p14="http://schemas.microsoft.com/office/powerpoint/2010/main" val="406846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2B0A-FF21-871F-37E4-191CE143629E}"/>
              </a:ext>
            </a:extLst>
          </p:cNvPr>
          <p:cNvSpPr>
            <a:spLocks noGrp="1"/>
          </p:cNvSpPr>
          <p:nvPr>
            <p:ph type="title"/>
          </p:nvPr>
        </p:nvSpPr>
        <p:spPr/>
        <p:txBody>
          <a:bodyPr/>
          <a:lstStyle/>
          <a:p>
            <a:r>
              <a:rPr lang="en-US" dirty="0"/>
              <a:t>General Fund Expenditures</a:t>
            </a:r>
          </a:p>
        </p:txBody>
      </p:sp>
      <p:sp>
        <p:nvSpPr>
          <p:cNvPr id="4" name="Slide Number Placeholder 3">
            <a:extLst>
              <a:ext uri="{FF2B5EF4-FFF2-40B4-BE49-F238E27FC236}">
                <a16:creationId xmlns:a16="http://schemas.microsoft.com/office/drawing/2014/main" id="{A81849BD-F51A-A6E3-6295-44BC59057799}"/>
              </a:ext>
            </a:extLst>
          </p:cNvPr>
          <p:cNvSpPr>
            <a:spLocks noGrp="1"/>
          </p:cNvSpPr>
          <p:nvPr>
            <p:ph type="sldNum" sz="quarter" idx="12"/>
          </p:nvPr>
        </p:nvSpPr>
        <p:spPr/>
        <p:txBody>
          <a:bodyPr/>
          <a:lstStyle/>
          <a:p>
            <a:pPr>
              <a:defRPr/>
            </a:pPr>
            <a:fld id="{A04C2838-5915-4242-A224-C6E8BF3A9DD6}" type="slidenum">
              <a:rPr lang="en-US" altLang="en-US" smtClean="0"/>
              <a:pPr>
                <a:defRPr/>
              </a:pPr>
              <a:t>25</a:t>
            </a:fld>
            <a:endParaRPr lang="en-US" altLang="en-US" dirty="0"/>
          </a:p>
        </p:txBody>
      </p:sp>
      <p:sp>
        <p:nvSpPr>
          <p:cNvPr id="5" name="Date Placeholder 4">
            <a:extLst>
              <a:ext uri="{FF2B5EF4-FFF2-40B4-BE49-F238E27FC236}">
                <a16:creationId xmlns:a16="http://schemas.microsoft.com/office/drawing/2014/main" id="{FB46CAF6-91B9-B5E1-370C-EC9359BF48A7}"/>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82DBAD30-5C5D-67D5-19CB-BD097C5DF393}"/>
              </a:ext>
            </a:extLst>
          </p:cNvPr>
          <p:cNvGraphicFramePr>
            <a:graphicFrameLocks noGrp="1" noChangeAspect="1"/>
          </p:cNvGraphicFramePr>
          <p:nvPr>
            <p:ph idx="1"/>
            <p:extLst>
              <p:ext uri="{D42A27DB-BD31-4B8C-83A1-F6EECF244321}">
                <p14:modId xmlns:p14="http://schemas.microsoft.com/office/powerpoint/2010/main" val="3027065848"/>
              </p:ext>
            </p:extLst>
          </p:nvPr>
        </p:nvGraphicFramePr>
        <p:xfrm>
          <a:off x="1265238" y="949325"/>
          <a:ext cx="9846107" cy="5280689"/>
        </p:xfrm>
        <a:graphic>
          <a:graphicData uri="http://schemas.openxmlformats.org/presentationml/2006/ole">
            <mc:AlternateContent xmlns:mc="http://schemas.openxmlformats.org/markup-compatibility/2006">
              <mc:Choice xmlns:v="urn:schemas-microsoft-com:vml" Requires="v">
                <p:oleObj name="Worksheet" r:id="rId3" imgW="5381536" imgH="2886177" progId="Excel.Sheet.12">
                  <p:embed/>
                </p:oleObj>
              </mc:Choice>
              <mc:Fallback>
                <p:oleObj name="Worksheet" r:id="rId3" imgW="5381536" imgH="2886177" progId="Excel.Sheet.12">
                  <p:embed/>
                  <p:pic>
                    <p:nvPicPr>
                      <p:cNvPr id="6" name="Content Placeholder 5">
                        <a:extLst>
                          <a:ext uri="{FF2B5EF4-FFF2-40B4-BE49-F238E27FC236}">
                            <a16:creationId xmlns:a16="http://schemas.microsoft.com/office/drawing/2014/main" id="{82DBAD30-5C5D-67D5-19CB-BD097C5DF393}"/>
                          </a:ext>
                        </a:extLst>
                      </p:cNvPr>
                      <p:cNvPicPr/>
                      <p:nvPr/>
                    </p:nvPicPr>
                    <p:blipFill>
                      <a:blip r:embed="rId4"/>
                      <a:stretch>
                        <a:fillRect/>
                      </a:stretch>
                    </p:blipFill>
                    <p:spPr>
                      <a:xfrm>
                        <a:off x="1265238" y="949325"/>
                        <a:ext cx="9846107" cy="5280689"/>
                      </a:xfrm>
                      <a:prstGeom prst="rect">
                        <a:avLst/>
                      </a:prstGeom>
                    </p:spPr>
                  </p:pic>
                </p:oleObj>
              </mc:Fallback>
            </mc:AlternateContent>
          </a:graphicData>
        </a:graphic>
      </p:graphicFrame>
    </p:spTree>
    <p:extLst>
      <p:ext uri="{BB962C8B-B14F-4D97-AF65-F5344CB8AC3E}">
        <p14:creationId xmlns:p14="http://schemas.microsoft.com/office/powerpoint/2010/main" val="2666127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29AF-ECE7-5608-7385-288E1064266C}"/>
              </a:ext>
            </a:extLst>
          </p:cNvPr>
          <p:cNvSpPr>
            <a:spLocks noGrp="1"/>
          </p:cNvSpPr>
          <p:nvPr>
            <p:ph type="title"/>
          </p:nvPr>
        </p:nvSpPr>
        <p:spPr/>
        <p:txBody>
          <a:bodyPr/>
          <a:lstStyle/>
          <a:p>
            <a:r>
              <a:rPr lang="en-US" dirty="0"/>
              <a:t>General Fund</a:t>
            </a:r>
          </a:p>
        </p:txBody>
      </p:sp>
      <p:sp>
        <p:nvSpPr>
          <p:cNvPr id="4" name="Slide Number Placeholder 3">
            <a:extLst>
              <a:ext uri="{FF2B5EF4-FFF2-40B4-BE49-F238E27FC236}">
                <a16:creationId xmlns:a16="http://schemas.microsoft.com/office/drawing/2014/main" id="{B575D856-A0E2-F2B9-6561-84489365EBE8}"/>
              </a:ext>
            </a:extLst>
          </p:cNvPr>
          <p:cNvSpPr>
            <a:spLocks noGrp="1"/>
          </p:cNvSpPr>
          <p:nvPr>
            <p:ph type="sldNum" sz="quarter" idx="12"/>
          </p:nvPr>
        </p:nvSpPr>
        <p:spPr/>
        <p:txBody>
          <a:bodyPr/>
          <a:lstStyle/>
          <a:p>
            <a:pPr>
              <a:defRPr/>
            </a:pPr>
            <a:fld id="{A04C2838-5915-4242-A224-C6E8BF3A9DD6}" type="slidenum">
              <a:rPr lang="en-US" altLang="en-US" smtClean="0"/>
              <a:pPr>
                <a:defRPr/>
              </a:pPr>
              <a:t>26</a:t>
            </a:fld>
            <a:endParaRPr lang="en-US" altLang="en-US" dirty="0"/>
          </a:p>
        </p:txBody>
      </p:sp>
      <p:sp>
        <p:nvSpPr>
          <p:cNvPr id="5" name="Date Placeholder 4">
            <a:extLst>
              <a:ext uri="{FF2B5EF4-FFF2-40B4-BE49-F238E27FC236}">
                <a16:creationId xmlns:a16="http://schemas.microsoft.com/office/drawing/2014/main" id="{BE08FA0B-9967-9AF6-95C6-2773D0F71D89}"/>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
        <p:nvSpPr>
          <p:cNvPr id="8" name="Content Placeholder 7">
            <a:extLst>
              <a:ext uri="{FF2B5EF4-FFF2-40B4-BE49-F238E27FC236}">
                <a16:creationId xmlns:a16="http://schemas.microsoft.com/office/drawing/2014/main" id="{E87E2D34-ED37-CB4C-DEA0-E100463B4C43}"/>
              </a:ext>
            </a:extLst>
          </p:cNvPr>
          <p:cNvSpPr>
            <a:spLocks noGrp="1"/>
          </p:cNvSpPr>
          <p:nvPr>
            <p:ph idx="1"/>
          </p:nvPr>
        </p:nvSpPr>
        <p:spPr/>
        <p:txBody>
          <a:bodyPr>
            <a:normAutofit/>
          </a:bodyPr>
          <a:lstStyle/>
          <a:p>
            <a:pPr marL="201168" lvl="1" indent="0">
              <a:buNone/>
            </a:pPr>
            <a:r>
              <a:rPr lang="en-US" sz="3200" b="1" dirty="0"/>
              <a:t>Total </a:t>
            </a:r>
            <a:r>
              <a:rPr lang="en-US" sz="3200" b="1" dirty="0">
                <a:solidFill>
                  <a:srgbClr val="C00000"/>
                </a:solidFill>
              </a:rPr>
              <a:t>Expenditures</a:t>
            </a:r>
            <a:r>
              <a:rPr lang="en-US" sz="3200" b="1" dirty="0"/>
              <a:t> 	$13,650,091    </a:t>
            </a:r>
            <a:r>
              <a:rPr lang="en-US" sz="2400" b="1" dirty="0">
                <a:solidFill>
                  <a:srgbClr val="0033CC"/>
                </a:solidFill>
              </a:rPr>
              <a:t>overall 7.6% increase    </a:t>
            </a:r>
            <a:endParaRPr lang="en-US" sz="3200" b="1" dirty="0">
              <a:solidFill>
                <a:srgbClr val="0033CC"/>
              </a:solidFill>
            </a:endParaRPr>
          </a:p>
          <a:p>
            <a:pPr marL="201168" lvl="1" indent="0">
              <a:buNone/>
            </a:pPr>
            <a:endParaRPr lang="en-US" sz="3200" dirty="0"/>
          </a:p>
          <a:p>
            <a:pPr marL="201168" lvl="1" indent="0">
              <a:buNone/>
            </a:pPr>
            <a:r>
              <a:rPr lang="en-US" sz="3200" i="1" dirty="0"/>
              <a:t>Significant changes</a:t>
            </a:r>
            <a:r>
              <a:rPr lang="en-US" sz="3200" dirty="0"/>
              <a:t>:  </a:t>
            </a:r>
          </a:p>
          <a:p>
            <a:pPr lvl="4"/>
            <a:r>
              <a:rPr lang="en-US" sz="3200" dirty="0"/>
              <a:t>Personnel Cost		  </a:t>
            </a:r>
            <a:r>
              <a:rPr lang="en-US" sz="3200" dirty="0">
                <a:solidFill>
                  <a:srgbClr val="0033CC"/>
                </a:solidFill>
              </a:rPr>
              <a:t>4.5% increase</a:t>
            </a:r>
          </a:p>
          <a:p>
            <a:pPr lvl="4"/>
            <a:r>
              <a:rPr lang="en-US" sz="3200" dirty="0"/>
              <a:t>R &amp; M				  </a:t>
            </a:r>
            <a:r>
              <a:rPr lang="en-US" sz="3200" dirty="0">
                <a:solidFill>
                  <a:srgbClr val="0033CC"/>
                </a:solidFill>
              </a:rPr>
              <a:t>35.2% increase</a:t>
            </a:r>
          </a:p>
          <a:p>
            <a:pPr lvl="4"/>
            <a:r>
              <a:rPr lang="en-US" sz="3200" dirty="0"/>
              <a:t>Operating				  </a:t>
            </a:r>
            <a:r>
              <a:rPr lang="en-US" sz="3200" dirty="0">
                <a:solidFill>
                  <a:srgbClr val="0033CC"/>
                </a:solidFill>
              </a:rPr>
              <a:t>24.2% increase </a:t>
            </a:r>
          </a:p>
          <a:p>
            <a:pPr lvl="4"/>
            <a:r>
              <a:rPr lang="en-US" sz="3200" dirty="0"/>
              <a:t>Events				 </a:t>
            </a:r>
            <a:r>
              <a:rPr lang="en-US" sz="3200" dirty="0">
                <a:solidFill>
                  <a:srgbClr val="C00000"/>
                </a:solidFill>
              </a:rPr>
              <a:t> </a:t>
            </a:r>
            <a:r>
              <a:rPr lang="en-US" sz="3200" dirty="0">
                <a:solidFill>
                  <a:srgbClr val="0033CC"/>
                </a:solidFill>
              </a:rPr>
              <a:t>11.8% increase</a:t>
            </a:r>
          </a:p>
          <a:p>
            <a:pPr lvl="4"/>
            <a:r>
              <a:rPr lang="en-US" sz="3200" dirty="0"/>
              <a:t>Contractual Services</a:t>
            </a:r>
            <a:r>
              <a:rPr lang="en-US" sz="3200" dirty="0">
                <a:solidFill>
                  <a:srgbClr val="0033CC"/>
                </a:solidFill>
              </a:rPr>
              <a:t>	    8.2% increase</a:t>
            </a:r>
          </a:p>
          <a:p>
            <a:pPr lvl="4"/>
            <a:r>
              <a:rPr lang="en-US" sz="3200" dirty="0"/>
              <a:t>Debt (Lease cost)</a:t>
            </a:r>
            <a:r>
              <a:rPr lang="en-US" sz="3200" dirty="0">
                <a:solidFill>
                  <a:srgbClr val="C00000"/>
                </a:solidFill>
              </a:rPr>
              <a:t>		   </a:t>
            </a:r>
            <a:r>
              <a:rPr lang="en-US" sz="3200" dirty="0">
                <a:solidFill>
                  <a:srgbClr val="0033CC"/>
                </a:solidFill>
              </a:rPr>
              <a:t>39.8% increase</a:t>
            </a:r>
          </a:p>
        </p:txBody>
      </p:sp>
    </p:spTree>
    <p:extLst>
      <p:ext uri="{BB962C8B-B14F-4D97-AF65-F5344CB8AC3E}">
        <p14:creationId xmlns:p14="http://schemas.microsoft.com/office/powerpoint/2010/main" val="296093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3AC36-72F1-5730-960A-904D7B16E664}"/>
              </a:ext>
            </a:extLst>
          </p:cNvPr>
          <p:cNvSpPr>
            <a:spLocks noGrp="1"/>
          </p:cNvSpPr>
          <p:nvPr>
            <p:ph idx="1"/>
          </p:nvPr>
        </p:nvSpPr>
        <p:spPr>
          <a:xfrm>
            <a:off x="509247" y="1181819"/>
            <a:ext cx="10681546" cy="5055080"/>
          </a:xfrm>
        </p:spPr>
        <p:txBody>
          <a:bodyPr>
            <a:normAutofit lnSpcReduction="10000"/>
          </a:bodyPr>
          <a:lstStyle/>
          <a:p>
            <a:r>
              <a:rPr lang="en-US" b="1" dirty="0">
                <a:latin typeface="Aptos" panose="020B0004020202020204" pitchFamily="34" charset="0"/>
              </a:rPr>
              <a:t>+ </a:t>
            </a:r>
            <a:r>
              <a:rPr lang="en-US" sz="2800" b="1" dirty="0">
                <a:latin typeface="Aptos" panose="020B0004020202020204" pitchFamily="34" charset="0"/>
              </a:rPr>
              <a:t>$381,159 Personnel Costs</a:t>
            </a:r>
            <a:endParaRPr lang="en-US" b="1" dirty="0">
              <a:latin typeface="Aptos" panose="020B0004020202020204" pitchFamily="34" charset="0"/>
            </a:endParaRPr>
          </a:p>
          <a:p>
            <a:pPr lvl="1"/>
            <a:r>
              <a:rPr lang="en-US" dirty="0">
                <a:latin typeface="Aptos" panose="020B0004020202020204" pitchFamily="34" charset="0"/>
              </a:rPr>
              <a:t>Continuance of the City’s step plan per the pay scale adopted in 2022, amended in 2023</a:t>
            </a:r>
          </a:p>
          <a:p>
            <a:pPr lvl="1"/>
            <a:r>
              <a:rPr lang="en-US" dirty="0">
                <a:latin typeface="Aptos" panose="020B0004020202020204" pitchFamily="34" charset="0"/>
              </a:rPr>
              <a:t>Proposed 2% COLA for all employees</a:t>
            </a:r>
          </a:p>
          <a:p>
            <a:pPr lvl="1"/>
            <a:r>
              <a:rPr lang="en-US" dirty="0">
                <a:latin typeface="Aptos" panose="020B0004020202020204" pitchFamily="34" charset="0"/>
              </a:rPr>
              <a:t>Full year’s budget for all six single role paramedic positions</a:t>
            </a:r>
          </a:p>
          <a:p>
            <a:r>
              <a:rPr lang="en-US" sz="2800" b="1" dirty="0">
                <a:latin typeface="Aptos" panose="020B0004020202020204" pitchFamily="34" charset="0"/>
              </a:rPr>
              <a:t>+ $137,500 Repairs &amp; Maintenance</a:t>
            </a:r>
          </a:p>
          <a:p>
            <a:pPr lvl="1"/>
            <a:r>
              <a:rPr lang="en-US" dirty="0">
                <a:latin typeface="Aptos" panose="020B0004020202020204" pitchFamily="34" charset="0"/>
              </a:rPr>
              <a:t>Increased repair cost to City facilities </a:t>
            </a:r>
          </a:p>
          <a:p>
            <a:pPr lvl="1"/>
            <a:r>
              <a:rPr lang="en-US" dirty="0">
                <a:latin typeface="Aptos" panose="020B0004020202020204" pitchFamily="34" charset="0"/>
              </a:rPr>
              <a:t>Increased repair cost to City vehicles</a:t>
            </a:r>
          </a:p>
          <a:p>
            <a:pPr lvl="1"/>
            <a:r>
              <a:rPr lang="en-US" dirty="0">
                <a:latin typeface="Aptos" panose="020B0004020202020204" pitchFamily="34" charset="0"/>
              </a:rPr>
              <a:t>Decreased beautification cost for IH35 flower bed as well as Heritage Park maintenance</a:t>
            </a:r>
          </a:p>
          <a:p>
            <a:pPr lvl="1"/>
            <a:r>
              <a:rPr lang="en-US" dirty="0">
                <a:latin typeface="Aptos" panose="020B0004020202020204" pitchFamily="34" charset="0"/>
              </a:rPr>
              <a:t>Increased roadway repairs and maintenance in conjunction with the new concrete contract</a:t>
            </a:r>
          </a:p>
          <a:p>
            <a:r>
              <a:rPr lang="en-US" sz="2800" b="1" dirty="0">
                <a:latin typeface="Aptos" panose="020B0004020202020204" pitchFamily="34" charset="0"/>
              </a:rPr>
              <a:t>+$163,037 Operating Expenses</a:t>
            </a:r>
          </a:p>
          <a:p>
            <a:pPr lvl="1"/>
            <a:r>
              <a:rPr lang="en-US" dirty="0">
                <a:latin typeface="Aptos" panose="020B0004020202020204" pitchFamily="34" charset="0"/>
              </a:rPr>
              <a:t>Increased cost for software licenses (office 365, ESO Solutions, Windows CALs, etc.)</a:t>
            </a:r>
          </a:p>
          <a:p>
            <a:pPr lvl="1"/>
            <a:r>
              <a:rPr lang="en-US" dirty="0">
                <a:latin typeface="Aptos" panose="020B0004020202020204" pitchFamily="34" charset="0"/>
              </a:rPr>
              <a:t>Increased auto insurance liability premium coverage</a:t>
            </a:r>
          </a:p>
          <a:p>
            <a:pPr lvl="1"/>
            <a:r>
              <a:rPr lang="en-US" dirty="0">
                <a:latin typeface="Aptos" panose="020B0004020202020204" pitchFamily="34" charset="0"/>
              </a:rPr>
              <a:t>Added funding for State mandated Cancer and medical screening</a:t>
            </a:r>
          </a:p>
        </p:txBody>
      </p:sp>
      <p:sp>
        <p:nvSpPr>
          <p:cNvPr id="2" name="Title 1">
            <a:extLst>
              <a:ext uri="{FF2B5EF4-FFF2-40B4-BE49-F238E27FC236}">
                <a16:creationId xmlns:a16="http://schemas.microsoft.com/office/drawing/2014/main" id="{6F09CBAD-1A49-D751-6E84-40BCFF6D5354}"/>
              </a:ext>
            </a:extLst>
          </p:cNvPr>
          <p:cNvSpPr>
            <a:spLocks noGrp="1"/>
          </p:cNvSpPr>
          <p:nvPr>
            <p:ph type="title"/>
          </p:nvPr>
        </p:nvSpPr>
        <p:spPr/>
        <p:txBody>
          <a:bodyPr>
            <a:normAutofit/>
          </a:bodyPr>
          <a:lstStyle/>
          <a:p>
            <a:r>
              <a:rPr lang="en-US" dirty="0"/>
              <a:t>Significant Changes for General Fund</a:t>
            </a:r>
          </a:p>
        </p:txBody>
      </p:sp>
      <p:sp>
        <p:nvSpPr>
          <p:cNvPr id="4" name="Slide Number Placeholder 3">
            <a:extLst>
              <a:ext uri="{FF2B5EF4-FFF2-40B4-BE49-F238E27FC236}">
                <a16:creationId xmlns:a16="http://schemas.microsoft.com/office/drawing/2014/main" id="{04C77DA2-CF0D-B9BA-41B9-8B1D45BA378C}"/>
              </a:ext>
            </a:extLst>
          </p:cNvPr>
          <p:cNvSpPr>
            <a:spLocks noGrp="1"/>
          </p:cNvSpPr>
          <p:nvPr>
            <p:ph type="sldNum" sz="quarter" idx="12"/>
          </p:nvPr>
        </p:nvSpPr>
        <p:spPr/>
        <p:txBody>
          <a:bodyPr/>
          <a:lstStyle/>
          <a:p>
            <a:pPr>
              <a:defRPr/>
            </a:pPr>
            <a:fld id="{A04C2838-5915-4242-A224-C6E8BF3A9DD6}" type="slidenum">
              <a:rPr lang="en-US" altLang="en-US" smtClean="0"/>
              <a:pPr>
                <a:defRPr/>
              </a:pPr>
              <a:t>27</a:t>
            </a:fld>
            <a:endParaRPr lang="en-US" altLang="en-US" dirty="0"/>
          </a:p>
        </p:txBody>
      </p:sp>
      <p:sp>
        <p:nvSpPr>
          <p:cNvPr id="5" name="Date Placeholder 4">
            <a:extLst>
              <a:ext uri="{FF2B5EF4-FFF2-40B4-BE49-F238E27FC236}">
                <a16:creationId xmlns:a16="http://schemas.microsoft.com/office/drawing/2014/main" id="{9F8B6759-A9BE-D085-8E8D-EB2B2229AE0D}"/>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410985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3AC36-72F1-5730-960A-904D7B16E664}"/>
              </a:ext>
            </a:extLst>
          </p:cNvPr>
          <p:cNvSpPr>
            <a:spLocks noGrp="1"/>
          </p:cNvSpPr>
          <p:nvPr>
            <p:ph idx="1"/>
          </p:nvPr>
        </p:nvSpPr>
        <p:spPr>
          <a:xfrm>
            <a:off x="509247" y="1181819"/>
            <a:ext cx="10681546" cy="5055080"/>
          </a:xfrm>
        </p:spPr>
        <p:txBody>
          <a:bodyPr>
            <a:normAutofit/>
          </a:bodyPr>
          <a:lstStyle/>
          <a:p>
            <a:r>
              <a:rPr lang="en-US" b="1" dirty="0">
                <a:latin typeface="Aptos" panose="020B0004020202020204" pitchFamily="34" charset="0"/>
              </a:rPr>
              <a:t>+ </a:t>
            </a:r>
            <a:r>
              <a:rPr lang="en-US" sz="2800" b="1" dirty="0">
                <a:latin typeface="Aptos" panose="020B0004020202020204" pitchFamily="34" charset="0"/>
              </a:rPr>
              <a:t>$44,100 Utilities</a:t>
            </a:r>
            <a:endParaRPr lang="en-US" b="1" dirty="0">
              <a:latin typeface="Aptos" panose="020B0004020202020204" pitchFamily="34" charset="0"/>
            </a:endParaRPr>
          </a:p>
          <a:p>
            <a:pPr lvl="1"/>
            <a:r>
              <a:rPr lang="en-US" dirty="0">
                <a:latin typeface="Aptos" panose="020B0004020202020204" pitchFamily="34" charset="0"/>
              </a:rPr>
              <a:t>Increase in the service contract for Telecommunications by 60% or $31K</a:t>
            </a:r>
          </a:p>
          <a:p>
            <a:pPr lvl="1"/>
            <a:r>
              <a:rPr lang="en-US" dirty="0">
                <a:latin typeface="Aptos" panose="020B0004020202020204" pitchFamily="34" charset="0"/>
              </a:rPr>
              <a:t>Increase in Natural Gas costs </a:t>
            </a:r>
          </a:p>
          <a:p>
            <a:r>
              <a:rPr lang="en-US" sz="2800" b="1" dirty="0">
                <a:latin typeface="Aptos" panose="020B0004020202020204" pitchFamily="34" charset="0"/>
              </a:rPr>
              <a:t>+$25,429 Events</a:t>
            </a:r>
          </a:p>
          <a:p>
            <a:pPr lvl="1"/>
            <a:r>
              <a:rPr lang="en-US" dirty="0">
                <a:latin typeface="Aptos" panose="020B0004020202020204" pitchFamily="34" charset="0"/>
              </a:rPr>
              <a:t>Increased funding for City-wide Newsletters and small park events (Recreation Dept)</a:t>
            </a:r>
          </a:p>
          <a:p>
            <a:pPr lvl="1"/>
            <a:r>
              <a:rPr lang="en-US" dirty="0">
                <a:latin typeface="Aptos" panose="020B0004020202020204" pitchFamily="34" charset="0"/>
              </a:rPr>
              <a:t>Funding for a City sponsorship in the Close-Up program +$21K</a:t>
            </a:r>
          </a:p>
          <a:p>
            <a:r>
              <a:rPr lang="en-US" sz="2800" b="1" dirty="0">
                <a:latin typeface="Aptos" panose="020B0004020202020204" pitchFamily="34" charset="0"/>
              </a:rPr>
              <a:t>+ $158,280 Contractual Services</a:t>
            </a:r>
          </a:p>
          <a:p>
            <a:pPr lvl="1"/>
            <a:r>
              <a:rPr lang="en-US" dirty="0">
                <a:latin typeface="Aptos" panose="020B0004020202020204" pitchFamily="34" charset="0"/>
              </a:rPr>
              <a:t>Investment in GIS Software implementation +$50K</a:t>
            </a:r>
          </a:p>
          <a:p>
            <a:pPr lvl="1"/>
            <a:r>
              <a:rPr lang="en-US" dirty="0">
                <a:latin typeface="Aptos" panose="020B0004020202020204" pitchFamily="34" charset="0"/>
              </a:rPr>
              <a:t>Increased commitment to Economic Development initiatives +$35K</a:t>
            </a:r>
          </a:p>
          <a:p>
            <a:pPr lvl="1"/>
            <a:r>
              <a:rPr lang="en-US" dirty="0">
                <a:latin typeface="Aptos" panose="020B0004020202020204" pitchFamily="34" charset="0"/>
              </a:rPr>
              <a:t>Increased Election Expense +$13K and Appraisal District fees +$11K</a:t>
            </a:r>
          </a:p>
          <a:p>
            <a:pPr lvl="1"/>
            <a:r>
              <a:rPr lang="en-US" dirty="0">
                <a:latin typeface="Aptos" panose="020B0004020202020204" pitchFamily="34" charset="0"/>
              </a:rPr>
              <a:t>Active Net annual software fees/subscription services+$14K</a:t>
            </a:r>
          </a:p>
          <a:p>
            <a:pPr lvl="1"/>
            <a:r>
              <a:rPr lang="en-US" dirty="0">
                <a:latin typeface="Aptos" panose="020B0004020202020204" pitchFamily="34" charset="0"/>
              </a:rPr>
              <a:t>Increase in EMS Billing Services (corresponds with EMS revenue)</a:t>
            </a:r>
          </a:p>
          <a:p>
            <a:pPr marL="201168" lvl="1" indent="0">
              <a:buNone/>
            </a:pPr>
            <a:endParaRPr lang="en-US" dirty="0">
              <a:latin typeface="Aptos" panose="020B0004020202020204" pitchFamily="34" charset="0"/>
            </a:endParaRPr>
          </a:p>
          <a:p>
            <a:pPr marL="201168" lvl="1" indent="0">
              <a:buNone/>
            </a:pPr>
            <a:endParaRPr lang="en-US" dirty="0">
              <a:latin typeface="Aptos" panose="020B0004020202020204" pitchFamily="34" charset="0"/>
            </a:endParaRPr>
          </a:p>
          <a:p>
            <a:pPr marL="201168" lvl="1" indent="0">
              <a:buNone/>
            </a:pPr>
            <a:endParaRPr lang="en-US" dirty="0">
              <a:latin typeface="Aptos" panose="020B0004020202020204" pitchFamily="34" charset="0"/>
            </a:endParaRPr>
          </a:p>
        </p:txBody>
      </p:sp>
      <p:sp>
        <p:nvSpPr>
          <p:cNvPr id="2" name="Title 1">
            <a:extLst>
              <a:ext uri="{FF2B5EF4-FFF2-40B4-BE49-F238E27FC236}">
                <a16:creationId xmlns:a16="http://schemas.microsoft.com/office/drawing/2014/main" id="{6F09CBAD-1A49-D751-6E84-40BCFF6D5354}"/>
              </a:ext>
            </a:extLst>
          </p:cNvPr>
          <p:cNvSpPr>
            <a:spLocks noGrp="1"/>
          </p:cNvSpPr>
          <p:nvPr>
            <p:ph type="title"/>
          </p:nvPr>
        </p:nvSpPr>
        <p:spPr/>
        <p:txBody>
          <a:bodyPr>
            <a:normAutofit/>
          </a:bodyPr>
          <a:lstStyle/>
          <a:p>
            <a:r>
              <a:rPr lang="en-US" dirty="0"/>
              <a:t>Significant Changes for General Fund</a:t>
            </a:r>
          </a:p>
        </p:txBody>
      </p:sp>
      <p:sp>
        <p:nvSpPr>
          <p:cNvPr id="4" name="Slide Number Placeholder 3">
            <a:extLst>
              <a:ext uri="{FF2B5EF4-FFF2-40B4-BE49-F238E27FC236}">
                <a16:creationId xmlns:a16="http://schemas.microsoft.com/office/drawing/2014/main" id="{04C77DA2-CF0D-B9BA-41B9-8B1D45BA378C}"/>
              </a:ext>
            </a:extLst>
          </p:cNvPr>
          <p:cNvSpPr>
            <a:spLocks noGrp="1"/>
          </p:cNvSpPr>
          <p:nvPr>
            <p:ph type="sldNum" sz="quarter" idx="12"/>
          </p:nvPr>
        </p:nvSpPr>
        <p:spPr/>
        <p:txBody>
          <a:bodyPr/>
          <a:lstStyle/>
          <a:p>
            <a:pPr>
              <a:defRPr/>
            </a:pPr>
            <a:fld id="{A04C2838-5915-4242-A224-C6E8BF3A9DD6}" type="slidenum">
              <a:rPr lang="en-US" altLang="en-US" smtClean="0"/>
              <a:pPr>
                <a:defRPr/>
              </a:pPr>
              <a:t>28</a:t>
            </a:fld>
            <a:endParaRPr lang="en-US" altLang="en-US" dirty="0"/>
          </a:p>
        </p:txBody>
      </p:sp>
      <p:sp>
        <p:nvSpPr>
          <p:cNvPr id="5" name="Date Placeholder 4">
            <a:extLst>
              <a:ext uri="{FF2B5EF4-FFF2-40B4-BE49-F238E27FC236}">
                <a16:creationId xmlns:a16="http://schemas.microsoft.com/office/drawing/2014/main" id="{9F8B6759-A9BE-D085-8E8D-EB2B2229AE0D}"/>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66653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3AC36-72F1-5730-960A-904D7B16E664}"/>
              </a:ext>
            </a:extLst>
          </p:cNvPr>
          <p:cNvSpPr>
            <a:spLocks noGrp="1"/>
          </p:cNvSpPr>
          <p:nvPr>
            <p:ph idx="1"/>
          </p:nvPr>
        </p:nvSpPr>
        <p:spPr>
          <a:xfrm>
            <a:off x="509247" y="1181819"/>
            <a:ext cx="10681546" cy="5055080"/>
          </a:xfrm>
        </p:spPr>
        <p:txBody>
          <a:bodyPr>
            <a:normAutofit/>
          </a:bodyPr>
          <a:lstStyle/>
          <a:p>
            <a:r>
              <a:rPr lang="en-US" sz="2800" b="1" dirty="0">
                <a:latin typeface="Aptos" panose="020B0004020202020204" pitchFamily="34" charset="0"/>
              </a:rPr>
              <a:t>+$56,979 Operating Debt</a:t>
            </a:r>
          </a:p>
          <a:p>
            <a:pPr lvl="1"/>
            <a:r>
              <a:rPr lang="en-US" dirty="0">
                <a:latin typeface="Aptos" panose="020B0004020202020204" pitchFamily="34" charset="0"/>
              </a:rPr>
              <a:t>Increased cost due to two annual lease payments for Axon Fleet camera system</a:t>
            </a:r>
          </a:p>
          <a:p>
            <a:pPr lvl="1"/>
            <a:r>
              <a:rPr lang="en-US" dirty="0">
                <a:latin typeface="Aptos" panose="020B0004020202020204" pitchFamily="34" charset="0"/>
              </a:rPr>
              <a:t>Reduced lease payment for Axon Taser 7 contract (free for one year)</a:t>
            </a:r>
          </a:p>
        </p:txBody>
      </p:sp>
      <p:sp>
        <p:nvSpPr>
          <p:cNvPr id="2" name="Title 1">
            <a:extLst>
              <a:ext uri="{FF2B5EF4-FFF2-40B4-BE49-F238E27FC236}">
                <a16:creationId xmlns:a16="http://schemas.microsoft.com/office/drawing/2014/main" id="{6F09CBAD-1A49-D751-6E84-40BCFF6D5354}"/>
              </a:ext>
            </a:extLst>
          </p:cNvPr>
          <p:cNvSpPr>
            <a:spLocks noGrp="1"/>
          </p:cNvSpPr>
          <p:nvPr>
            <p:ph type="title"/>
          </p:nvPr>
        </p:nvSpPr>
        <p:spPr/>
        <p:txBody>
          <a:bodyPr>
            <a:normAutofit/>
          </a:bodyPr>
          <a:lstStyle/>
          <a:p>
            <a:r>
              <a:rPr lang="en-US" dirty="0"/>
              <a:t>Significant Changes for General Fund</a:t>
            </a:r>
          </a:p>
        </p:txBody>
      </p:sp>
      <p:sp>
        <p:nvSpPr>
          <p:cNvPr id="4" name="Slide Number Placeholder 3">
            <a:extLst>
              <a:ext uri="{FF2B5EF4-FFF2-40B4-BE49-F238E27FC236}">
                <a16:creationId xmlns:a16="http://schemas.microsoft.com/office/drawing/2014/main" id="{04C77DA2-CF0D-B9BA-41B9-8B1D45BA378C}"/>
              </a:ext>
            </a:extLst>
          </p:cNvPr>
          <p:cNvSpPr>
            <a:spLocks noGrp="1"/>
          </p:cNvSpPr>
          <p:nvPr>
            <p:ph type="sldNum" sz="quarter" idx="12"/>
          </p:nvPr>
        </p:nvSpPr>
        <p:spPr/>
        <p:txBody>
          <a:bodyPr/>
          <a:lstStyle/>
          <a:p>
            <a:pPr>
              <a:defRPr/>
            </a:pPr>
            <a:fld id="{A04C2838-5915-4242-A224-C6E8BF3A9DD6}" type="slidenum">
              <a:rPr lang="en-US" altLang="en-US" smtClean="0"/>
              <a:pPr>
                <a:defRPr/>
              </a:pPr>
              <a:t>29</a:t>
            </a:fld>
            <a:endParaRPr lang="en-US" altLang="en-US" dirty="0"/>
          </a:p>
        </p:txBody>
      </p:sp>
      <p:sp>
        <p:nvSpPr>
          <p:cNvPr id="5" name="Date Placeholder 4">
            <a:extLst>
              <a:ext uri="{FF2B5EF4-FFF2-40B4-BE49-F238E27FC236}">
                <a16:creationId xmlns:a16="http://schemas.microsoft.com/office/drawing/2014/main" id="{9F8B6759-A9BE-D085-8E8D-EB2B2229AE0D}"/>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128009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343880-B3A7-4E52-B453-01656E34C27F}"/>
              </a:ext>
            </a:extLst>
          </p:cNvPr>
          <p:cNvSpPr>
            <a:spLocks noGrp="1"/>
          </p:cNvSpPr>
          <p:nvPr>
            <p:ph type="title"/>
          </p:nvPr>
        </p:nvSpPr>
        <p:spPr/>
        <p:txBody>
          <a:bodyPr/>
          <a:lstStyle/>
          <a:p>
            <a:r>
              <a:rPr lang="en-US" dirty="0"/>
              <a:t>Budget Process</a:t>
            </a:r>
          </a:p>
        </p:txBody>
      </p:sp>
      <p:sp>
        <p:nvSpPr>
          <p:cNvPr id="4" name="Slide Number Placeholder 3">
            <a:extLst>
              <a:ext uri="{FF2B5EF4-FFF2-40B4-BE49-F238E27FC236}">
                <a16:creationId xmlns:a16="http://schemas.microsoft.com/office/drawing/2014/main" id="{777CE85C-729F-48F6-996F-EE9E02E0889E}"/>
              </a:ext>
            </a:extLst>
          </p:cNvPr>
          <p:cNvSpPr>
            <a:spLocks noGrp="1"/>
          </p:cNvSpPr>
          <p:nvPr>
            <p:ph type="sldNum" sz="quarter" idx="12"/>
          </p:nvPr>
        </p:nvSpPr>
        <p:spPr/>
        <p:txBody>
          <a:bodyPr/>
          <a:lstStyle/>
          <a:p>
            <a:pPr>
              <a:defRPr/>
            </a:pPr>
            <a:fld id="{A04C2838-5915-4242-A224-C6E8BF3A9DD6}" type="slidenum">
              <a:rPr lang="en-US" altLang="en-US" smtClean="0"/>
              <a:pPr>
                <a:defRPr/>
              </a:pPr>
              <a:t>3</a:t>
            </a:fld>
            <a:endParaRPr lang="en-US" altLang="en-US" dirty="0"/>
          </a:p>
        </p:txBody>
      </p:sp>
      <p:sp>
        <p:nvSpPr>
          <p:cNvPr id="5" name="Date Placeholder 4">
            <a:extLst>
              <a:ext uri="{FF2B5EF4-FFF2-40B4-BE49-F238E27FC236}">
                <a16:creationId xmlns:a16="http://schemas.microsoft.com/office/drawing/2014/main" id="{7030A8E1-25CF-4F88-B18B-E644802FDC3A}"/>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2" name="Content Placeholder 1">
            <a:extLst>
              <a:ext uri="{FF2B5EF4-FFF2-40B4-BE49-F238E27FC236}">
                <a16:creationId xmlns:a16="http://schemas.microsoft.com/office/drawing/2014/main" id="{E00A1890-608C-96E9-F3D8-E9E81B524257}"/>
              </a:ext>
            </a:extLst>
          </p:cNvPr>
          <p:cNvGraphicFramePr>
            <a:graphicFrameLocks noGrp="1"/>
          </p:cNvGraphicFramePr>
          <p:nvPr>
            <p:ph idx="1"/>
            <p:extLst>
              <p:ext uri="{D42A27DB-BD31-4B8C-83A1-F6EECF244321}">
                <p14:modId xmlns:p14="http://schemas.microsoft.com/office/powerpoint/2010/main" val="3493197703"/>
              </p:ext>
            </p:extLst>
          </p:nvPr>
        </p:nvGraphicFramePr>
        <p:xfrm>
          <a:off x="474663" y="1181100"/>
          <a:ext cx="10680700" cy="5021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73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2851-B266-7683-CD66-6BC5B810E713}"/>
              </a:ext>
            </a:extLst>
          </p:cNvPr>
          <p:cNvSpPr>
            <a:spLocks noGrp="1"/>
          </p:cNvSpPr>
          <p:nvPr>
            <p:ph type="title"/>
          </p:nvPr>
        </p:nvSpPr>
        <p:spPr/>
        <p:txBody>
          <a:bodyPr/>
          <a:lstStyle/>
          <a:p>
            <a:r>
              <a:rPr lang="en-US" dirty="0"/>
              <a:t>Personnel Costs – General Fund</a:t>
            </a:r>
          </a:p>
        </p:txBody>
      </p:sp>
      <p:sp>
        <p:nvSpPr>
          <p:cNvPr id="4" name="Slide Number Placeholder 3">
            <a:extLst>
              <a:ext uri="{FF2B5EF4-FFF2-40B4-BE49-F238E27FC236}">
                <a16:creationId xmlns:a16="http://schemas.microsoft.com/office/drawing/2014/main" id="{6A2BAC65-6944-761E-EEA1-51D3472C6701}"/>
              </a:ext>
            </a:extLst>
          </p:cNvPr>
          <p:cNvSpPr>
            <a:spLocks noGrp="1"/>
          </p:cNvSpPr>
          <p:nvPr>
            <p:ph type="sldNum" sz="quarter" idx="12"/>
          </p:nvPr>
        </p:nvSpPr>
        <p:spPr/>
        <p:txBody>
          <a:bodyPr/>
          <a:lstStyle/>
          <a:p>
            <a:pPr>
              <a:defRPr/>
            </a:pPr>
            <a:fld id="{A04C2838-5915-4242-A224-C6E8BF3A9DD6}" type="slidenum">
              <a:rPr lang="en-US" altLang="en-US" smtClean="0"/>
              <a:pPr>
                <a:defRPr/>
              </a:pPr>
              <a:t>30</a:t>
            </a:fld>
            <a:endParaRPr lang="en-US" altLang="en-US" dirty="0"/>
          </a:p>
        </p:txBody>
      </p:sp>
      <p:sp>
        <p:nvSpPr>
          <p:cNvPr id="5" name="Date Placeholder 4">
            <a:extLst>
              <a:ext uri="{FF2B5EF4-FFF2-40B4-BE49-F238E27FC236}">
                <a16:creationId xmlns:a16="http://schemas.microsoft.com/office/drawing/2014/main" id="{7F4C231B-A84C-0815-CCB6-BA1367B7F94C}"/>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49AC84C-3047-29B0-7C4C-99E1EE9C08B7}"/>
              </a:ext>
            </a:extLst>
          </p:cNvPr>
          <p:cNvGraphicFramePr>
            <a:graphicFrameLocks noGrp="1" noChangeAspect="1"/>
          </p:cNvGraphicFramePr>
          <p:nvPr>
            <p:ph idx="1"/>
            <p:extLst>
              <p:ext uri="{D42A27DB-BD31-4B8C-83A1-F6EECF244321}">
                <p14:modId xmlns:p14="http://schemas.microsoft.com/office/powerpoint/2010/main" val="101663430"/>
              </p:ext>
            </p:extLst>
          </p:nvPr>
        </p:nvGraphicFramePr>
        <p:xfrm>
          <a:off x="2057400" y="820738"/>
          <a:ext cx="7372350" cy="5726112"/>
        </p:xfrm>
        <a:graphic>
          <a:graphicData uri="http://schemas.openxmlformats.org/presentationml/2006/ole">
            <mc:AlternateContent xmlns:mc="http://schemas.openxmlformats.org/markup-compatibility/2006">
              <mc:Choice xmlns:v="urn:schemas-microsoft-com:vml" Requires="v">
                <p:oleObj name="Worksheet" r:id="rId3" imgW="7038827" imgH="5467418" progId="Excel.Sheet.12">
                  <p:embed/>
                </p:oleObj>
              </mc:Choice>
              <mc:Fallback>
                <p:oleObj name="Worksheet" r:id="rId3" imgW="7038827" imgH="5467418" progId="Excel.Sheet.12">
                  <p:embed/>
                  <p:pic>
                    <p:nvPicPr>
                      <p:cNvPr id="6" name="Content Placeholder 5">
                        <a:extLst>
                          <a:ext uri="{FF2B5EF4-FFF2-40B4-BE49-F238E27FC236}">
                            <a16:creationId xmlns:a16="http://schemas.microsoft.com/office/drawing/2014/main" id="{049AC84C-3047-29B0-7C4C-99E1EE9C08B7}"/>
                          </a:ext>
                        </a:extLst>
                      </p:cNvPr>
                      <p:cNvPicPr/>
                      <p:nvPr/>
                    </p:nvPicPr>
                    <p:blipFill>
                      <a:blip r:embed="rId4"/>
                      <a:stretch>
                        <a:fillRect/>
                      </a:stretch>
                    </p:blipFill>
                    <p:spPr>
                      <a:xfrm>
                        <a:off x="2057400" y="820738"/>
                        <a:ext cx="7372350" cy="5726112"/>
                      </a:xfrm>
                      <a:prstGeom prst="rect">
                        <a:avLst/>
                      </a:prstGeom>
                    </p:spPr>
                  </p:pic>
                </p:oleObj>
              </mc:Fallback>
            </mc:AlternateContent>
          </a:graphicData>
        </a:graphic>
      </p:graphicFrame>
    </p:spTree>
    <p:extLst>
      <p:ext uri="{BB962C8B-B14F-4D97-AF65-F5344CB8AC3E}">
        <p14:creationId xmlns:p14="http://schemas.microsoft.com/office/powerpoint/2010/main" val="211423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2851-B266-7683-CD66-6BC5B810E713}"/>
              </a:ext>
            </a:extLst>
          </p:cNvPr>
          <p:cNvSpPr>
            <a:spLocks noGrp="1"/>
          </p:cNvSpPr>
          <p:nvPr>
            <p:ph type="title"/>
          </p:nvPr>
        </p:nvSpPr>
        <p:spPr/>
        <p:txBody>
          <a:bodyPr/>
          <a:lstStyle/>
          <a:p>
            <a:r>
              <a:rPr lang="en-US" dirty="0"/>
              <a:t>City Sponsored Events FY 2024-25</a:t>
            </a:r>
          </a:p>
        </p:txBody>
      </p:sp>
      <p:sp>
        <p:nvSpPr>
          <p:cNvPr id="4" name="Slide Number Placeholder 3">
            <a:extLst>
              <a:ext uri="{FF2B5EF4-FFF2-40B4-BE49-F238E27FC236}">
                <a16:creationId xmlns:a16="http://schemas.microsoft.com/office/drawing/2014/main" id="{6A2BAC65-6944-761E-EEA1-51D3472C6701}"/>
              </a:ext>
            </a:extLst>
          </p:cNvPr>
          <p:cNvSpPr>
            <a:spLocks noGrp="1"/>
          </p:cNvSpPr>
          <p:nvPr>
            <p:ph type="sldNum" sz="quarter" idx="12"/>
          </p:nvPr>
        </p:nvSpPr>
        <p:spPr/>
        <p:txBody>
          <a:bodyPr/>
          <a:lstStyle/>
          <a:p>
            <a:pPr>
              <a:defRPr/>
            </a:pPr>
            <a:fld id="{A04C2838-5915-4242-A224-C6E8BF3A9DD6}" type="slidenum">
              <a:rPr lang="en-US" altLang="en-US" smtClean="0"/>
              <a:pPr>
                <a:defRPr/>
              </a:pPr>
              <a:t>31</a:t>
            </a:fld>
            <a:endParaRPr lang="en-US" altLang="en-US" dirty="0"/>
          </a:p>
        </p:txBody>
      </p:sp>
      <p:sp>
        <p:nvSpPr>
          <p:cNvPr id="5" name="Date Placeholder 4">
            <a:extLst>
              <a:ext uri="{FF2B5EF4-FFF2-40B4-BE49-F238E27FC236}">
                <a16:creationId xmlns:a16="http://schemas.microsoft.com/office/drawing/2014/main" id="{7F4C231B-A84C-0815-CCB6-BA1367B7F94C}"/>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49AC84C-3047-29B0-7C4C-99E1EE9C08B7}"/>
              </a:ext>
            </a:extLst>
          </p:cNvPr>
          <p:cNvGraphicFramePr>
            <a:graphicFrameLocks noGrp="1" noChangeAspect="1"/>
          </p:cNvGraphicFramePr>
          <p:nvPr>
            <p:ph idx="1"/>
            <p:extLst>
              <p:ext uri="{D42A27DB-BD31-4B8C-83A1-F6EECF244321}">
                <p14:modId xmlns:p14="http://schemas.microsoft.com/office/powerpoint/2010/main" val="1046952271"/>
              </p:ext>
            </p:extLst>
          </p:nvPr>
        </p:nvGraphicFramePr>
        <p:xfrm>
          <a:off x="2855343" y="774564"/>
          <a:ext cx="7400626" cy="5833073"/>
        </p:xfrm>
        <a:graphic>
          <a:graphicData uri="http://schemas.openxmlformats.org/presentationml/2006/ole">
            <mc:AlternateContent xmlns:mc="http://schemas.openxmlformats.org/markup-compatibility/2006">
              <mc:Choice xmlns:v="urn:schemas-microsoft-com:vml" Requires="v">
                <p:oleObj name="Worksheet" r:id="rId3" imgW="7105788" imgH="5600598" progId="Excel.Sheet.12">
                  <p:embed/>
                </p:oleObj>
              </mc:Choice>
              <mc:Fallback>
                <p:oleObj name="Worksheet" r:id="rId3" imgW="7105788" imgH="5600598" progId="Excel.Sheet.12">
                  <p:embed/>
                  <p:pic>
                    <p:nvPicPr>
                      <p:cNvPr id="6" name="Content Placeholder 5">
                        <a:extLst>
                          <a:ext uri="{FF2B5EF4-FFF2-40B4-BE49-F238E27FC236}">
                            <a16:creationId xmlns:a16="http://schemas.microsoft.com/office/drawing/2014/main" id="{049AC84C-3047-29B0-7C4C-99E1EE9C08B7}"/>
                          </a:ext>
                        </a:extLst>
                      </p:cNvPr>
                      <p:cNvPicPr/>
                      <p:nvPr/>
                    </p:nvPicPr>
                    <p:blipFill>
                      <a:blip r:embed="rId4"/>
                      <a:stretch>
                        <a:fillRect/>
                      </a:stretch>
                    </p:blipFill>
                    <p:spPr>
                      <a:xfrm>
                        <a:off x="2855343" y="774564"/>
                        <a:ext cx="7400626" cy="5833073"/>
                      </a:xfrm>
                      <a:prstGeom prst="rect">
                        <a:avLst/>
                      </a:prstGeom>
                    </p:spPr>
                  </p:pic>
                </p:oleObj>
              </mc:Fallback>
            </mc:AlternateContent>
          </a:graphicData>
        </a:graphic>
      </p:graphicFrame>
    </p:spTree>
    <p:extLst>
      <p:ext uri="{BB962C8B-B14F-4D97-AF65-F5344CB8AC3E}">
        <p14:creationId xmlns:p14="http://schemas.microsoft.com/office/powerpoint/2010/main" val="1717737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706F-C260-913B-3D8A-F717A5022C60}"/>
              </a:ext>
            </a:extLst>
          </p:cNvPr>
          <p:cNvSpPr>
            <a:spLocks noGrp="1"/>
          </p:cNvSpPr>
          <p:nvPr>
            <p:ph type="title"/>
          </p:nvPr>
        </p:nvSpPr>
        <p:spPr/>
        <p:txBody>
          <a:bodyPr/>
          <a:lstStyle/>
          <a:p>
            <a:r>
              <a:rPr lang="en-US" dirty="0"/>
              <a:t>WATER AND SEWER</a:t>
            </a:r>
            <a:br>
              <a:rPr lang="en-US" dirty="0"/>
            </a:br>
            <a:r>
              <a:rPr lang="en-US" dirty="0"/>
              <a:t> FUND</a:t>
            </a:r>
          </a:p>
        </p:txBody>
      </p:sp>
      <p:sp>
        <p:nvSpPr>
          <p:cNvPr id="3" name="Content Placeholder 2">
            <a:extLst>
              <a:ext uri="{FF2B5EF4-FFF2-40B4-BE49-F238E27FC236}">
                <a16:creationId xmlns:a16="http://schemas.microsoft.com/office/drawing/2014/main" id="{F2681648-C1AE-C784-55C0-583ABA7B15B8}"/>
              </a:ext>
            </a:extLst>
          </p:cNvPr>
          <p:cNvSpPr>
            <a:spLocks noGrp="1"/>
          </p:cNvSpPr>
          <p:nvPr>
            <p:ph idx="1"/>
          </p:nvPr>
        </p:nvSpPr>
        <p:spPr>
          <a:xfrm>
            <a:off x="4800600" y="318655"/>
            <a:ext cx="6492240" cy="6386945"/>
          </a:xfrm>
        </p:spPr>
        <p:txBody>
          <a:bodyPr>
            <a:normAutofit/>
          </a:bodyPr>
          <a:lstStyle/>
          <a:p>
            <a:pPr marL="0" indent="0">
              <a:buNone/>
            </a:pPr>
            <a:r>
              <a:rPr lang="en-US" sz="2800" dirty="0"/>
              <a:t>The Water and Sewer fund is an enterprise fund that is funded only through user charges.  Money is collected from residents and businesses in the form of utility payments and is used to pay rates/debt charged by wholesale providers such as the Trinity River Authority and the Dallas Water Utilities. </a:t>
            </a:r>
          </a:p>
          <a:p>
            <a:pPr lvl="7">
              <a:buFont typeface="Arial" panose="020B0604020202020204" pitchFamily="34" charset="0"/>
              <a:buChar char="•"/>
            </a:pPr>
            <a:r>
              <a:rPr lang="en-US" sz="2800" dirty="0">
                <a:solidFill>
                  <a:schemeClr val="tx1"/>
                </a:solidFill>
              </a:rPr>
              <a:t>Water Operations</a:t>
            </a:r>
          </a:p>
          <a:p>
            <a:pPr lvl="7">
              <a:buFont typeface="Arial" panose="020B0604020202020204" pitchFamily="34" charset="0"/>
              <a:buChar char="•"/>
            </a:pPr>
            <a:r>
              <a:rPr lang="en-US" sz="2800" dirty="0">
                <a:solidFill>
                  <a:schemeClr val="tx1"/>
                </a:solidFill>
              </a:rPr>
              <a:t>Sewer Operations</a:t>
            </a:r>
          </a:p>
          <a:p>
            <a:pPr lvl="7">
              <a:buFont typeface="Arial" panose="020B0604020202020204" pitchFamily="34" charset="0"/>
              <a:buChar char="•"/>
            </a:pPr>
            <a:r>
              <a:rPr lang="en-US" sz="2800" dirty="0">
                <a:solidFill>
                  <a:schemeClr val="tx1"/>
                </a:solidFill>
              </a:rPr>
              <a:t>Meter Services</a:t>
            </a:r>
          </a:p>
          <a:p>
            <a:pPr lvl="7">
              <a:buFont typeface="Arial" panose="020B0604020202020204" pitchFamily="34" charset="0"/>
              <a:buChar char="•"/>
            </a:pPr>
            <a:r>
              <a:rPr lang="en-US" sz="2800" dirty="0">
                <a:solidFill>
                  <a:schemeClr val="tx1"/>
                </a:solidFill>
              </a:rPr>
              <a:t>Utility Billing</a:t>
            </a:r>
          </a:p>
          <a:p>
            <a:endParaRPr lang="en-US" sz="2800" dirty="0"/>
          </a:p>
        </p:txBody>
      </p:sp>
      <p:sp>
        <p:nvSpPr>
          <p:cNvPr id="4" name="Text Placeholder 3">
            <a:extLst>
              <a:ext uri="{FF2B5EF4-FFF2-40B4-BE49-F238E27FC236}">
                <a16:creationId xmlns:a16="http://schemas.microsoft.com/office/drawing/2014/main" id="{26330EA9-9534-73A5-7721-99E2CAA11A39}"/>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AF8E8BA0-4D37-B237-DA69-4625F669958D}"/>
              </a:ext>
            </a:extLst>
          </p:cNvPr>
          <p:cNvSpPr>
            <a:spLocks noGrp="1"/>
          </p:cNvSpPr>
          <p:nvPr>
            <p:ph type="dt" sz="half" idx="10"/>
          </p:nvPr>
        </p:nvSpPr>
        <p:spPr/>
        <p:txBody>
          <a:bodyPr/>
          <a:lstStyle/>
          <a:p>
            <a:pPr>
              <a:defRPr/>
            </a:pPr>
            <a:fld id="{9F98BF5A-C9CA-4A7B-BE96-6D14FF0490BA}" type="datetime1">
              <a:rPr lang="en-US" smtClean="0"/>
              <a:t>8/13/2024</a:t>
            </a:fld>
            <a:endParaRPr lang="en-US" dirty="0"/>
          </a:p>
        </p:txBody>
      </p:sp>
      <p:sp>
        <p:nvSpPr>
          <p:cNvPr id="6" name="Slide Number Placeholder 5">
            <a:extLst>
              <a:ext uri="{FF2B5EF4-FFF2-40B4-BE49-F238E27FC236}">
                <a16:creationId xmlns:a16="http://schemas.microsoft.com/office/drawing/2014/main" id="{6F163B07-5D76-9991-6B26-3BA80978480C}"/>
              </a:ext>
            </a:extLst>
          </p:cNvPr>
          <p:cNvSpPr>
            <a:spLocks noGrp="1"/>
          </p:cNvSpPr>
          <p:nvPr>
            <p:ph type="sldNum" sz="quarter" idx="12"/>
          </p:nvPr>
        </p:nvSpPr>
        <p:spPr/>
        <p:txBody>
          <a:bodyPr/>
          <a:lstStyle/>
          <a:p>
            <a:pPr>
              <a:defRPr/>
            </a:pPr>
            <a:fld id="{48302C07-B794-AA4B-B029-5CE1181A8995}" type="slidenum">
              <a:rPr lang="en-US" altLang="en-US" smtClean="0"/>
              <a:pPr>
                <a:defRPr/>
              </a:pPr>
              <a:t>32</a:t>
            </a:fld>
            <a:endParaRPr lang="en-US" altLang="en-US" dirty="0"/>
          </a:p>
        </p:txBody>
      </p:sp>
    </p:spTree>
    <p:extLst>
      <p:ext uri="{BB962C8B-B14F-4D97-AF65-F5344CB8AC3E}">
        <p14:creationId xmlns:p14="http://schemas.microsoft.com/office/powerpoint/2010/main" val="103532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A702-7626-5CDF-2F9D-944203AAF3AB}"/>
              </a:ext>
            </a:extLst>
          </p:cNvPr>
          <p:cNvSpPr>
            <a:spLocks noGrp="1"/>
          </p:cNvSpPr>
          <p:nvPr>
            <p:ph type="title"/>
          </p:nvPr>
        </p:nvSpPr>
        <p:spPr/>
        <p:txBody>
          <a:bodyPr/>
          <a:lstStyle/>
          <a:p>
            <a:r>
              <a:rPr lang="en-US" dirty="0"/>
              <a:t>Water and Sewer Summary</a:t>
            </a:r>
          </a:p>
        </p:txBody>
      </p:sp>
      <p:sp>
        <p:nvSpPr>
          <p:cNvPr id="4" name="Slide Number Placeholder 3">
            <a:extLst>
              <a:ext uri="{FF2B5EF4-FFF2-40B4-BE49-F238E27FC236}">
                <a16:creationId xmlns:a16="http://schemas.microsoft.com/office/drawing/2014/main" id="{8712A3F7-A3DB-7118-925B-1903196D42F9}"/>
              </a:ext>
            </a:extLst>
          </p:cNvPr>
          <p:cNvSpPr>
            <a:spLocks noGrp="1"/>
          </p:cNvSpPr>
          <p:nvPr>
            <p:ph type="sldNum" sz="quarter" idx="12"/>
          </p:nvPr>
        </p:nvSpPr>
        <p:spPr/>
        <p:txBody>
          <a:bodyPr/>
          <a:lstStyle/>
          <a:p>
            <a:pPr>
              <a:defRPr/>
            </a:pPr>
            <a:fld id="{A04C2838-5915-4242-A224-C6E8BF3A9DD6}" type="slidenum">
              <a:rPr lang="en-US" altLang="en-US" smtClean="0"/>
              <a:pPr>
                <a:defRPr/>
              </a:pPr>
              <a:t>33</a:t>
            </a:fld>
            <a:endParaRPr lang="en-US" altLang="en-US" dirty="0"/>
          </a:p>
        </p:txBody>
      </p:sp>
      <p:sp>
        <p:nvSpPr>
          <p:cNvPr id="5" name="Date Placeholder 4">
            <a:extLst>
              <a:ext uri="{FF2B5EF4-FFF2-40B4-BE49-F238E27FC236}">
                <a16:creationId xmlns:a16="http://schemas.microsoft.com/office/drawing/2014/main" id="{FFE8AA53-2D93-8966-FABA-993F9BECA910}"/>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A321C28-B36D-C5D5-BEDE-C9DC3DDD079F}"/>
              </a:ext>
            </a:extLst>
          </p:cNvPr>
          <p:cNvGraphicFramePr>
            <a:graphicFrameLocks noGrp="1" noChangeAspect="1"/>
          </p:cNvGraphicFramePr>
          <p:nvPr>
            <p:ph idx="1"/>
            <p:extLst>
              <p:ext uri="{D42A27DB-BD31-4B8C-83A1-F6EECF244321}">
                <p14:modId xmlns:p14="http://schemas.microsoft.com/office/powerpoint/2010/main" val="228999300"/>
              </p:ext>
            </p:extLst>
          </p:nvPr>
        </p:nvGraphicFramePr>
        <p:xfrm>
          <a:off x="489822" y="1142938"/>
          <a:ext cx="10503991" cy="4572123"/>
        </p:xfrm>
        <a:graphic>
          <a:graphicData uri="http://schemas.openxmlformats.org/presentationml/2006/ole">
            <mc:AlternateContent xmlns:mc="http://schemas.openxmlformats.org/markup-compatibility/2006">
              <mc:Choice xmlns:v="urn:schemas-microsoft-com:vml" Requires="v">
                <p:oleObj name="Worksheet" r:id="rId3" imgW="7505661" imgH="3267041" progId="Excel.Sheet.12">
                  <p:embed/>
                </p:oleObj>
              </mc:Choice>
              <mc:Fallback>
                <p:oleObj name="Worksheet" r:id="rId3" imgW="7505661" imgH="3267041" progId="Excel.Sheet.12">
                  <p:embed/>
                  <p:pic>
                    <p:nvPicPr>
                      <p:cNvPr id="6" name="Content Placeholder 5">
                        <a:extLst>
                          <a:ext uri="{FF2B5EF4-FFF2-40B4-BE49-F238E27FC236}">
                            <a16:creationId xmlns:a16="http://schemas.microsoft.com/office/drawing/2014/main" id="{0A321C28-B36D-C5D5-BEDE-C9DC3DDD079F}"/>
                          </a:ext>
                        </a:extLst>
                      </p:cNvPr>
                      <p:cNvPicPr/>
                      <p:nvPr/>
                    </p:nvPicPr>
                    <p:blipFill>
                      <a:blip r:embed="rId4"/>
                      <a:stretch>
                        <a:fillRect/>
                      </a:stretch>
                    </p:blipFill>
                    <p:spPr>
                      <a:xfrm>
                        <a:off x="489822" y="1142938"/>
                        <a:ext cx="10503991" cy="4572123"/>
                      </a:xfrm>
                      <a:prstGeom prst="rect">
                        <a:avLst/>
                      </a:prstGeom>
                    </p:spPr>
                  </p:pic>
                </p:oleObj>
              </mc:Fallback>
            </mc:AlternateContent>
          </a:graphicData>
        </a:graphic>
      </p:graphicFrame>
    </p:spTree>
    <p:extLst>
      <p:ext uri="{BB962C8B-B14F-4D97-AF65-F5344CB8AC3E}">
        <p14:creationId xmlns:p14="http://schemas.microsoft.com/office/powerpoint/2010/main" val="240482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2B0A-FF21-871F-37E4-191CE143629E}"/>
              </a:ext>
            </a:extLst>
          </p:cNvPr>
          <p:cNvSpPr>
            <a:spLocks noGrp="1"/>
          </p:cNvSpPr>
          <p:nvPr>
            <p:ph type="title"/>
          </p:nvPr>
        </p:nvSpPr>
        <p:spPr/>
        <p:txBody>
          <a:bodyPr>
            <a:normAutofit/>
          </a:bodyPr>
          <a:lstStyle/>
          <a:p>
            <a:r>
              <a:rPr lang="en-US" dirty="0"/>
              <a:t>Water/Sewer Fund Revenues</a:t>
            </a:r>
          </a:p>
        </p:txBody>
      </p:sp>
      <p:sp>
        <p:nvSpPr>
          <p:cNvPr id="4" name="Slide Number Placeholder 3">
            <a:extLst>
              <a:ext uri="{FF2B5EF4-FFF2-40B4-BE49-F238E27FC236}">
                <a16:creationId xmlns:a16="http://schemas.microsoft.com/office/drawing/2014/main" id="{A81849BD-F51A-A6E3-6295-44BC59057799}"/>
              </a:ext>
            </a:extLst>
          </p:cNvPr>
          <p:cNvSpPr>
            <a:spLocks noGrp="1"/>
          </p:cNvSpPr>
          <p:nvPr>
            <p:ph type="sldNum" sz="quarter" idx="12"/>
          </p:nvPr>
        </p:nvSpPr>
        <p:spPr/>
        <p:txBody>
          <a:bodyPr/>
          <a:lstStyle/>
          <a:p>
            <a:pPr>
              <a:defRPr/>
            </a:pPr>
            <a:fld id="{A04C2838-5915-4242-A224-C6E8BF3A9DD6}" type="slidenum">
              <a:rPr lang="en-US" altLang="en-US" smtClean="0"/>
              <a:pPr>
                <a:defRPr/>
              </a:pPr>
              <a:t>34</a:t>
            </a:fld>
            <a:endParaRPr lang="en-US" altLang="en-US" dirty="0"/>
          </a:p>
        </p:txBody>
      </p:sp>
      <p:sp>
        <p:nvSpPr>
          <p:cNvPr id="5" name="Date Placeholder 4">
            <a:extLst>
              <a:ext uri="{FF2B5EF4-FFF2-40B4-BE49-F238E27FC236}">
                <a16:creationId xmlns:a16="http://schemas.microsoft.com/office/drawing/2014/main" id="{FB46CAF6-91B9-B5E1-370C-EC9359BF48A7}"/>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82DBAD30-5C5D-67D5-19CB-BD097C5DF393}"/>
              </a:ext>
            </a:extLst>
          </p:cNvPr>
          <p:cNvGraphicFramePr>
            <a:graphicFrameLocks noGrp="1" noChangeAspect="1"/>
          </p:cNvGraphicFramePr>
          <p:nvPr>
            <p:ph idx="1"/>
            <p:extLst>
              <p:ext uri="{D42A27DB-BD31-4B8C-83A1-F6EECF244321}">
                <p14:modId xmlns:p14="http://schemas.microsoft.com/office/powerpoint/2010/main" val="4258504114"/>
              </p:ext>
            </p:extLst>
          </p:nvPr>
        </p:nvGraphicFramePr>
        <p:xfrm>
          <a:off x="1357313" y="889000"/>
          <a:ext cx="9061450" cy="5580063"/>
        </p:xfrm>
        <a:graphic>
          <a:graphicData uri="http://schemas.openxmlformats.org/presentationml/2006/ole">
            <mc:AlternateContent xmlns:mc="http://schemas.openxmlformats.org/markup-compatibility/2006">
              <mc:Choice xmlns:v="urn:schemas-microsoft-com:vml" Requires="v">
                <p:oleObj name="Worksheet" r:id="rId3" imgW="6419751" imgH="3952841" progId="Excel.Sheet.12">
                  <p:embed/>
                </p:oleObj>
              </mc:Choice>
              <mc:Fallback>
                <p:oleObj name="Worksheet" r:id="rId3" imgW="6419751" imgH="3952841" progId="Excel.Sheet.12">
                  <p:embed/>
                  <p:pic>
                    <p:nvPicPr>
                      <p:cNvPr id="6" name="Content Placeholder 5">
                        <a:extLst>
                          <a:ext uri="{FF2B5EF4-FFF2-40B4-BE49-F238E27FC236}">
                            <a16:creationId xmlns:a16="http://schemas.microsoft.com/office/drawing/2014/main" id="{82DBAD30-5C5D-67D5-19CB-BD097C5DF393}"/>
                          </a:ext>
                        </a:extLst>
                      </p:cNvPr>
                      <p:cNvPicPr/>
                      <p:nvPr/>
                    </p:nvPicPr>
                    <p:blipFill>
                      <a:blip r:embed="rId4"/>
                      <a:stretch>
                        <a:fillRect/>
                      </a:stretch>
                    </p:blipFill>
                    <p:spPr>
                      <a:xfrm>
                        <a:off x="1357313" y="889000"/>
                        <a:ext cx="9061450" cy="5580063"/>
                      </a:xfrm>
                      <a:prstGeom prst="rect">
                        <a:avLst/>
                      </a:prstGeom>
                    </p:spPr>
                  </p:pic>
                </p:oleObj>
              </mc:Fallback>
            </mc:AlternateContent>
          </a:graphicData>
        </a:graphic>
      </p:graphicFrame>
    </p:spTree>
    <p:extLst>
      <p:ext uri="{BB962C8B-B14F-4D97-AF65-F5344CB8AC3E}">
        <p14:creationId xmlns:p14="http://schemas.microsoft.com/office/powerpoint/2010/main" val="364333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EE6-0155-0B75-C1F2-1FC66EB0F68E}"/>
              </a:ext>
            </a:extLst>
          </p:cNvPr>
          <p:cNvSpPr>
            <a:spLocks noGrp="1"/>
          </p:cNvSpPr>
          <p:nvPr>
            <p:ph type="title"/>
          </p:nvPr>
        </p:nvSpPr>
        <p:spPr>
          <a:xfrm>
            <a:off x="501862" y="464699"/>
            <a:ext cx="10740813" cy="737476"/>
          </a:xfrm>
        </p:spPr>
        <p:txBody>
          <a:bodyPr>
            <a:normAutofit fontScale="90000"/>
          </a:bodyPr>
          <a:lstStyle/>
          <a:p>
            <a:r>
              <a:rPr lang="en-US" dirty="0"/>
              <a:t>Water and Sewer Fund</a:t>
            </a:r>
            <a:br>
              <a:rPr lang="en-US" dirty="0"/>
            </a:br>
            <a:endParaRPr lang="en-US" dirty="0"/>
          </a:p>
        </p:txBody>
      </p:sp>
      <p:sp>
        <p:nvSpPr>
          <p:cNvPr id="4" name="Slide Number Placeholder 3">
            <a:extLst>
              <a:ext uri="{FF2B5EF4-FFF2-40B4-BE49-F238E27FC236}">
                <a16:creationId xmlns:a16="http://schemas.microsoft.com/office/drawing/2014/main" id="{FDD35F0B-9676-950B-B379-3F38DDD6BCFB}"/>
              </a:ext>
            </a:extLst>
          </p:cNvPr>
          <p:cNvSpPr>
            <a:spLocks noGrp="1"/>
          </p:cNvSpPr>
          <p:nvPr>
            <p:ph type="sldNum" sz="quarter" idx="12"/>
          </p:nvPr>
        </p:nvSpPr>
        <p:spPr/>
        <p:txBody>
          <a:bodyPr/>
          <a:lstStyle/>
          <a:p>
            <a:pPr>
              <a:defRPr/>
            </a:pPr>
            <a:fld id="{A04C2838-5915-4242-A224-C6E8BF3A9DD6}" type="slidenum">
              <a:rPr lang="en-US" altLang="en-US" smtClean="0"/>
              <a:pPr>
                <a:defRPr/>
              </a:pPr>
              <a:t>35</a:t>
            </a:fld>
            <a:endParaRPr lang="en-US" altLang="en-US" dirty="0"/>
          </a:p>
        </p:txBody>
      </p:sp>
      <p:sp>
        <p:nvSpPr>
          <p:cNvPr id="5" name="Date Placeholder 4">
            <a:extLst>
              <a:ext uri="{FF2B5EF4-FFF2-40B4-BE49-F238E27FC236}">
                <a16:creationId xmlns:a16="http://schemas.microsoft.com/office/drawing/2014/main" id="{1026F146-547C-50C5-6C12-2F522F6D0431}"/>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44274E07-4676-0E37-CA80-A22C1FD001E3}"/>
              </a:ext>
            </a:extLst>
          </p:cNvPr>
          <p:cNvGraphicFramePr>
            <a:graphicFrameLocks noGrp="1" noChangeAspect="1"/>
          </p:cNvGraphicFramePr>
          <p:nvPr>
            <p:ph idx="1"/>
            <p:extLst>
              <p:ext uri="{D42A27DB-BD31-4B8C-83A1-F6EECF244321}">
                <p14:modId xmlns:p14="http://schemas.microsoft.com/office/powerpoint/2010/main" val="575255212"/>
              </p:ext>
            </p:extLst>
          </p:nvPr>
        </p:nvGraphicFramePr>
        <p:xfrm>
          <a:off x="1497013" y="1071563"/>
          <a:ext cx="9010650" cy="4914900"/>
        </p:xfrm>
        <a:graphic>
          <a:graphicData uri="http://schemas.openxmlformats.org/presentationml/2006/ole">
            <mc:AlternateContent xmlns:mc="http://schemas.openxmlformats.org/markup-compatibility/2006">
              <mc:Choice xmlns:v="urn:schemas-microsoft-com:vml" Requires="v">
                <p:oleObj name="Worksheet" r:id="rId2" imgW="4505355" imgH="2457552" progId="Excel.Sheet.12">
                  <p:embed/>
                </p:oleObj>
              </mc:Choice>
              <mc:Fallback>
                <p:oleObj name="Worksheet" r:id="rId2" imgW="4505355" imgH="2457552" progId="Excel.Sheet.12">
                  <p:embed/>
                  <p:pic>
                    <p:nvPicPr>
                      <p:cNvPr id="6" name="Content Placeholder 5">
                        <a:extLst>
                          <a:ext uri="{FF2B5EF4-FFF2-40B4-BE49-F238E27FC236}">
                            <a16:creationId xmlns:a16="http://schemas.microsoft.com/office/drawing/2014/main" id="{44274E07-4676-0E37-CA80-A22C1FD001E3}"/>
                          </a:ext>
                        </a:extLst>
                      </p:cNvPr>
                      <p:cNvPicPr/>
                      <p:nvPr/>
                    </p:nvPicPr>
                    <p:blipFill>
                      <a:blip r:embed="rId3"/>
                      <a:stretch>
                        <a:fillRect/>
                      </a:stretch>
                    </p:blipFill>
                    <p:spPr>
                      <a:xfrm>
                        <a:off x="1497013" y="1071563"/>
                        <a:ext cx="9010650" cy="4914900"/>
                      </a:xfrm>
                      <a:prstGeom prst="rect">
                        <a:avLst/>
                      </a:prstGeom>
                    </p:spPr>
                  </p:pic>
                </p:oleObj>
              </mc:Fallback>
            </mc:AlternateContent>
          </a:graphicData>
        </a:graphic>
      </p:graphicFrame>
    </p:spTree>
    <p:extLst>
      <p:ext uri="{BB962C8B-B14F-4D97-AF65-F5344CB8AC3E}">
        <p14:creationId xmlns:p14="http://schemas.microsoft.com/office/powerpoint/2010/main" val="3754501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2B0A-FF21-871F-37E4-191CE143629E}"/>
              </a:ext>
            </a:extLst>
          </p:cNvPr>
          <p:cNvSpPr>
            <a:spLocks noGrp="1"/>
          </p:cNvSpPr>
          <p:nvPr>
            <p:ph type="title"/>
          </p:nvPr>
        </p:nvSpPr>
        <p:spPr/>
        <p:txBody>
          <a:bodyPr>
            <a:normAutofit/>
          </a:bodyPr>
          <a:lstStyle/>
          <a:p>
            <a:r>
              <a:rPr lang="en-US" dirty="0"/>
              <a:t>Water/Sewer Fund Expenditures</a:t>
            </a:r>
          </a:p>
        </p:txBody>
      </p:sp>
      <p:sp>
        <p:nvSpPr>
          <p:cNvPr id="4" name="Slide Number Placeholder 3">
            <a:extLst>
              <a:ext uri="{FF2B5EF4-FFF2-40B4-BE49-F238E27FC236}">
                <a16:creationId xmlns:a16="http://schemas.microsoft.com/office/drawing/2014/main" id="{A81849BD-F51A-A6E3-6295-44BC59057799}"/>
              </a:ext>
            </a:extLst>
          </p:cNvPr>
          <p:cNvSpPr>
            <a:spLocks noGrp="1"/>
          </p:cNvSpPr>
          <p:nvPr>
            <p:ph type="sldNum" sz="quarter" idx="12"/>
          </p:nvPr>
        </p:nvSpPr>
        <p:spPr/>
        <p:txBody>
          <a:bodyPr/>
          <a:lstStyle/>
          <a:p>
            <a:pPr>
              <a:defRPr/>
            </a:pPr>
            <a:fld id="{A04C2838-5915-4242-A224-C6E8BF3A9DD6}" type="slidenum">
              <a:rPr lang="en-US" altLang="en-US" smtClean="0"/>
              <a:pPr>
                <a:defRPr/>
              </a:pPr>
              <a:t>36</a:t>
            </a:fld>
            <a:endParaRPr lang="en-US" altLang="en-US" dirty="0"/>
          </a:p>
        </p:txBody>
      </p:sp>
      <p:sp>
        <p:nvSpPr>
          <p:cNvPr id="5" name="Date Placeholder 4">
            <a:extLst>
              <a:ext uri="{FF2B5EF4-FFF2-40B4-BE49-F238E27FC236}">
                <a16:creationId xmlns:a16="http://schemas.microsoft.com/office/drawing/2014/main" id="{FB46CAF6-91B9-B5E1-370C-EC9359BF48A7}"/>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82DBAD30-5C5D-67D5-19CB-BD097C5DF393}"/>
              </a:ext>
            </a:extLst>
          </p:cNvPr>
          <p:cNvGraphicFramePr>
            <a:graphicFrameLocks noGrp="1" noChangeAspect="1"/>
          </p:cNvGraphicFramePr>
          <p:nvPr>
            <p:ph idx="1"/>
            <p:extLst>
              <p:ext uri="{D42A27DB-BD31-4B8C-83A1-F6EECF244321}">
                <p14:modId xmlns:p14="http://schemas.microsoft.com/office/powerpoint/2010/main" val="1763285804"/>
              </p:ext>
            </p:extLst>
          </p:nvPr>
        </p:nvGraphicFramePr>
        <p:xfrm>
          <a:off x="548714" y="990600"/>
          <a:ext cx="10876523" cy="4530306"/>
        </p:xfrm>
        <a:graphic>
          <a:graphicData uri="http://schemas.openxmlformats.org/presentationml/2006/ole">
            <mc:AlternateContent xmlns:mc="http://schemas.openxmlformats.org/markup-compatibility/2006">
              <mc:Choice xmlns:v="urn:schemas-microsoft-com:vml" Requires="v">
                <p:oleObj name="Worksheet" r:id="rId3" imgW="5991136" imgH="2495516" progId="Excel.Sheet.12">
                  <p:embed/>
                </p:oleObj>
              </mc:Choice>
              <mc:Fallback>
                <p:oleObj name="Worksheet" r:id="rId3" imgW="5991136" imgH="2495516" progId="Excel.Sheet.12">
                  <p:embed/>
                  <p:pic>
                    <p:nvPicPr>
                      <p:cNvPr id="6" name="Content Placeholder 5">
                        <a:extLst>
                          <a:ext uri="{FF2B5EF4-FFF2-40B4-BE49-F238E27FC236}">
                            <a16:creationId xmlns:a16="http://schemas.microsoft.com/office/drawing/2014/main" id="{82DBAD30-5C5D-67D5-19CB-BD097C5DF393}"/>
                          </a:ext>
                        </a:extLst>
                      </p:cNvPr>
                      <p:cNvPicPr/>
                      <p:nvPr/>
                    </p:nvPicPr>
                    <p:blipFill>
                      <a:blip r:embed="rId4"/>
                      <a:stretch>
                        <a:fillRect/>
                      </a:stretch>
                    </p:blipFill>
                    <p:spPr>
                      <a:xfrm>
                        <a:off x="548714" y="990600"/>
                        <a:ext cx="10876523" cy="4530306"/>
                      </a:xfrm>
                      <a:prstGeom prst="rect">
                        <a:avLst/>
                      </a:prstGeom>
                    </p:spPr>
                  </p:pic>
                </p:oleObj>
              </mc:Fallback>
            </mc:AlternateContent>
          </a:graphicData>
        </a:graphic>
      </p:graphicFrame>
    </p:spTree>
    <p:extLst>
      <p:ext uri="{BB962C8B-B14F-4D97-AF65-F5344CB8AC3E}">
        <p14:creationId xmlns:p14="http://schemas.microsoft.com/office/powerpoint/2010/main" val="253481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EE6-0155-0B75-C1F2-1FC66EB0F68E}"/>
              </a:ext>
            </a:extLst>
          </p:cNvPr>
          <p:cNvSpPr>
            <a:spLocks noGrp="1"/>
          </p:cNvSpPr>
          <p:nvPr>
            <p:ph type="title"/>
          </p:nvPr>
        </p:nvSpPr>
        <p:spPr>
          <a:xfrm>
            <a:off x="501862" y="464699"/>
            <a:ext cx="10740813" cy="737476"/>
          </a:xfrm>
        </p:spPr>
        <p:txBody>
          <a:bodyPr>
            <a:normAutofit fontScale="90000"/>
          </a:bodyPr>
          <a:lstStyle/>
          <a:p>
            <a:r>
              <a:rPr lang="en-US" dirty="0"/>
              <a:t>Water and Sewer Fund</a:t>
            </a:r>
            <a:br>
              <a:rPr lang="en-US" dirty="0"/>
            </a:br>
            <a:endParaRPr lang="en-US" dirty="0"/>
          </a:p>
        </p:txBody>
      </p:sp>
      <p:sp>
        <p:nvSpPr>
          <p:cNvPr id="4" name="Slide Number Placeholder 3">
            <a:extLst>
              <a:ext uri="{FF2B5EF4-FFF2-40B4-BE49-F238E27FC236}">
                <a16:creationId xmlns:a16="http://schemas.microsoft.com/office/drawing/2014/main" id="{FDD35F0B-9676-950B-B379-3F38DDD6BCFB}"/>
              </a:ext>
            </a:extLst>
          </p:cNvPr>
          <p:cNvSpPr>
            <a:spLocks noGrp="1"/>
          </p:cNvSpPr>
          <p:nvPr>
            <p:ph type="sldNum" sz="quarter" idx="12"/>
          </p:nvPr>
        </p:nvSpPr>
        <p:spPr/>
        <p:txBody>
          <a:bodyPr/>
          <a:lstStyle/>
          <a:p>
            <a:pPr>
              <a:defRPr/>
            </a:pPr>
            <a:fld id="{A04C2838-5915-4242-A224-C6E8BF3A9DD6}" type="slidenum">
              <a:rPr lang="en-US" altLang="en-US" smtClean="0"/>
              <a:pPr>
                <a:defRPr/>
              </a:pPr>
              <a:t>37</a:t>
            </a:fld>
            <a:endParaRPr lang="en-US" altLang="en-US" dirty="0"/>
          </a:p>
        </p:txBody>
      </p:sp>
      <p:sp>
        <p:nvSpPr>
          <p:cNvPr id="5" name="Date Placeholder 4">
            <a:extLst>
              <a:ext uri="{FF2B5EF4-FFF2-40B4-BE49-F238E27FC236}">
                <a16:creationId xmlns:a16="http://schemas.microsoft.com/office/drawing/2014/main" id="{1026F146-547C-50C5-6C12-2F522F6D0431}"/>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44274E07-4676-0E37-CA80-A22C1FD001E3}"/>
              </a:ext>
            </a:extLst>
          </p:cNvPr>
          <p:cNvGraphicFramePr>
            <a:graphicFrameLocks noGrp="1" noChangeAspect="1"/>
          </p:cNvGraphicFramePr>
          <p:nvPr>
            <p:ph idx="1"/>
            <p:extLst>
              <p:ext uri="{D42A27DB-BD31-4B8C-83A1-F6EECF244321}">
                <p14:modId xmlns:p14="http://schemas.microsoft.com/office/powerpoint/2010/main" val="2654854946"/>
              </p:ext>
            </p:extLst>
          </p:nvPr>
        </p:nvGraphicFramePr>
        <p:xfrm>
          <a:off x="949325" y="1031875"/>
          <a:ext cx="9558338" cy="5043488"/>
        </p:xfrm>
        <a:graphic>
          <a:graphicData uri="http://schemas.openxmlformats.org/presentationml/2006/ole">
            <mc:AlternateContent xmlns:mc="http://schemas.openxmlformats.org/markup-compatibility/2006">
              <mc:Choice xmlns:v="urn:schemas-microsoft-com:vml" Requires="v">
                <p:oleObj name="Worksheet" r:id="rId2" imgW="4657597" imgH="2457552" progId="Excel.Sheet.12">
                  <p:embed/>
                </p:oleObj>
              </mc:Choice>
              <mc:Fallback>
                <p:oleObj name="Worksheet" r:id="rId2" imgW="4657597" imgH="2457552" progId="Excel.Sheet.12">
                  <p:embed/>
                  <p:pic>
                    <p:nvPicPr>
                      <p:cNvPr id="6" name="Content Placeholder 5">
                        <a:extLst>
                          <a:ext uri="{FF2B5EF4-FFF2-40B4-BE49-F238E27FC236}">
                            <a16:creationId xmlns:a16="http://schemas.microsoft.com/office/drawing/2014/main" id="{44274E07-4676-0E37-CA80-A22C1FD001E3}"/>
                          </a:ext>
                        </a:extLst>
                      </p:cNvPr>
                      <p:cNvPicPr/>
                      <p:nvPr/>
                    </p:nvPicPr>
                    <p:blipFill>
                      <a:blip r:embed="rId3"/>
                      <a:stretch>
                        <a:fillRect/>
                      </a:stretch>
                    </p:blipFill>
                    <p:spPr>
                      <a:xfrm>
                        <a:off x="949325" y="1031875"/>
                        <a:ext cx="9558338" cy="5043488"/>
                      </a:xfrm>
                      <a:prstGeom prst="rect">
                        <a:avLst/>
                      </a:prstGeom>
                    </p:spPr>
                  </p:pic>
                </p:oleObj>
              </mc:Fallback>
            </mc:AlternateContent>
          </a:graphicData>
        </a:graphic>
      </p:graphicFrame>
    </p:spTree>
    <p:extLst>
      <p:ext uri="{BB962C8B-B14F-4D97-AF65-F5344CB8AC3E}">
        <p14:creationId xmlns:p14="http://schemas.microsoft.com/office/powerpoint/2010/main" val="1185386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3AC36-72F1-5730-960A-904D7B16E664}"/>
              </a:ext>
            </a:extLst>
          </p:cNvPr>
          <p:cNvSpPr>
            <a:spLocks noGrp="1"/>
          </p:cNvSpPr>
          <p:nvPr>
            <p:ph idx="1"/>
          </p:nvPr>
        </p:nvSpPr>
        <p:spPr>
          <a:xfrm>
            <a:off x="568514" y="1061049"/>
            <a:ext cx="10681546" cy="5158596"/>
          </a:xfrm>
        </p:spPr>
        <p:txBody>
          <a:bodyPr>
            <a:normAutofit/>
          </a:bodyPr>
          <a:lstStyle/>
          <a:p>
            <a:r>
              <a:rPr lang="en-US" b="1" dirty="0">
                <a:latin typeface="Aptos" panose="020B0004020202020204" pitchFamily="34" charset="0"/>
              </a:rPr>
              <a:t>+ </a:t>
            </a:r>
            <a:r>
              <a:rPr lang="en-US" sz="2800" b="1" dirty="0">
                <a:latin typeface="Aptos" panose="020B0004020202020204" pitchFamily="34" charset="0"/>
              </a:rPr>
              <a:t>$14,229 Personnel Costs</a:t>
            </a:r>
            <a:endParaRPr lang="en-US" b="1" dirty="0">
              <a:latin typeface="Aptos" panose="020B0004020202020204" pitchFamily="34" charset="0"/>
            </a:endParaRPr>
          </a:p>
          <a:p>
            <a:pPr lvl="1"/>
            <a:r>
              <a:rPr lang="en-US" dirty="0">
                <a:latin typeface="Aptos" panose="020B0004020202020204" pitchFamily="34" charset="0"/>
              </a:rPr>
              <a:t>Continuance of the City’s step plan per the pay scale adopted in 2022, amended in 2023</a:t>
            </a:r>
          </a:p>
          <a:p>
            <a:pPr lvl="1"/>
            <a:r>
              <a:rPr lang="en-US" dirty="0">
                <a:latin typeface="Aptos" panose="020B0004020202020204" pitchFamily="34" charset="0"/>
              </a:rPr>
              <a:t>Proposed 2% COLA for all employees</a:t>
            </a:r>
          </a:p>
          <a:p>
            <a:r>
              <a:rPr lang="en-US" sz="2800" b="1" dirty="0">
                <a:latin typeface="Aptos" panose="020B0004020202020204" pitchFamily="34" charset="0"/>
              </a:rPr>
              <a:t>+ $284,580 Supplies</a:t>
            </a:r>
          </a:p>
          <a:p>
            <a:pPr lvl="1"/>
            <a:r>
              <a:rPr lang="en-US" dirty="0">
                <a:latin typeface="Aptos" panose="020B0004020202020204" pitchFamily="34" charset="0"/>
              </a:rPr>
              <a:t>Increased costs for new smart meters and replacement meters +$155K</a:t>
            </a:r>
          </a:p>
          <a:p>
            <a:pPr lvl="1"/>
            <a:r>
              <a:rPr lang="en-US" dirty="0">
                <a:latin typeface="Aptos" panose="020B0004020202020204" pitchFamily="34" charset="0"/>
              </a:rPr>
              <a:t>Added new radios to the network for Public Works and UB staff +$95K</a:t>
            </a:r>
          </a:p>
          <a:p>
            <a:pPr lvl="1"/>
            <a:r>
              <a:rPr lang="en-US" dirty="0">
                <a:latin typeface="Aptos" panose="020B0004020202020204" pitchFamily="34" charset="0"/>
              </a:rPr>
              <a:t>Added bubble chemicals for lift station cleaning  +$12K</a:t>
            </a:r>
          </a:p>
          <a:p>
            <a:pPr lvl="1"/>
            <a:r>
              <a:rPr lang="en-US" dirty="0">
                <a:latin typeface="Aptos" panose="020B0004020202020204" pitchFamily="34" charset="0"/>
              </a:rPr>
              <a:t>Increased heavy equipment maintenance $11K</a:t>
            </a:r>
          </a:p>
          <a:p>
            <a:r>
              <a:rPr lang="en-US" sz="2800" b="1" dirty="0">
                <a:latin typeface="Aptos" panose="020B0004020202020204" pitchFamily="34" charset="0"/>
              </a:rPr>
              <a:t>+$126,500 Repairs &amp; Maintenance</a:t>
            </a:r>
          </a:p>
          <a:p>
            <a:pPr lvl="1"/>
            <a:r>
              <a:rPr lang="en-US" dirty="0">
                <a:latin typeface="Aptos" panose="020B0004020202020204" pitchFamily="34" charset="0"/>
              </a:rPr>
              <a:t>Increased focus on hydrant repairs, leak line repairs, sewer system repairs +$80K</a:t>
            </a:r>
          </a:p>
          <a:p>
            <a:pPr lvl="1"/>
            <a:r>
              <a:rPr lang="en-US" dirty="0">
                <a:latin typeface="Aptos" panose="020B0004020202020204" pitchFamily="34" charset="0"/>
              </a:rPr>
              <a:t>Increased inspection cost for storage tank +$20K</a:t>
            </a:r>
          </a:p>
          <a:p>
            <a:pPr lvl="1"/>
            <a:r>
              <a:rPr lang="en-US" dirty="0">
                <a:latin typeface="Aptos" panose="020B0004020202020204" pitchFamily="34" charset="0"/>
              </a:rPr>
              <a:t>Additional funding for generator maintenance (buildings) +$13K</a:t>
            </a:r>
          </a:p>
          <a:p>
            <a:pPr lvl="1"/>
            <a:r>
              <a:rPr lang="en-US" dirty="0">
                <a:latin typeface="Aptos" panose="020B0004020202020204" pitchFamily="34" charset="0"/>
              </a:rPr>
              <a:t>Additional funding for preventive maintenance of heavy equipment</a:t>
            </a:r>
          </a:p>
        </p:txBody>
      </p:sp>
      <p:sp>
        <p:nvSpPr>
          <p:cNvPr id="2" name="Title 1">
            <a:extLst>
              <a:ext uri="{FF2B5EF4-FFF2-40B4-BE49-F238E27FC236}">
                <a16:creationId xmlns:a16="http://schemas.microsoft.com/office/drawing/2014/main" id="{6F09CBAD-1A49-D751-6E84-40BCFF6D5354}"/>
              </a:ext>
            </a:extLst>
          </p:cNvPr>
          <p:cNvSpPr>
            <a:spLocks noGrp="1"/>
          </p:cNvSpPr>
          <p:nvPr>
            <p:ph type="title"/>
          </p:nvPr>
        </p:nvSpPr>
        <p:spPr/>
        <p:txBody>
          <a:bodyPr>
            <a:normAutofit/>
          </a:bodyPr>
          <a:lstStyle/>
          <a:p>
            <a:r>
              <a:rPr lang="en-US" dirty="0"/>
              <a:t>Significant Changes for Water Fund</a:t>
            </a:r>
          </a:p>
        </p:txBody>
      </p:sp>
      <p:sp>
        <p:nvSpPr>
          <p:cNvPr id="4" name="Slide Number Placeholder 3">
            <a:extLst>
              <a:ext uri="{FF2B5EF4-FFF2-40B4-BE49-F238E27FC236}">
                <a16:creationId xmlns:a16="http://schemas.microsoft.com/office/drawing/2014/main" id="{04C77DA2-CF0D-B9BA-41B9-8B1D45BA378C}"/>
              </a:ext>
            </a:extLst>
          </p:cNvPr>
          <p:cNvSpPr>
            <a:spLocks noGrp="1"/>
          </p:cNvSpPr>
          <p:nvPr>
            <p:ph type="sldNum" sz="quarter" idx="12"/>
          </p:nvPr>
        </p:nvSpPr>
        <p:spPr/>
        <p:txBody>
          <a:bodyPr/>
          <a:lstStyle/>
          <a:p>
            <a:pPr>
              <a:defRPr/>
            </a:pPr>
            <a:fld id="{A04C2838-5915-4242-A224-C6E8BF3A9DD6}" type="slidenum">
              <a:rPr lang="en-US" altLang="en-US" smtClean="0"/>
              <a:pPr>
                <a:defRPr/>
              </a:pPr>
              <a:t>38</a:t>
            </a:fld>
            <a:endParaRPr lang="en-US" altLang="en-US" dirty="0"/>
          </a:p>
        </p:txBody>
      </p:sp>
      <p:sp>
        <p:nvSpPr>
          <p:cNvPr id="5" name="Date Placeholder 4">
            <a:extLst>
              <a:ext uri="{FF2B5EF4-FFF2-40B4-BE49-F238E27FC236}">
                <a16:creationId xmlns:a16="http://schemas.microsoft.com/office/drawing/2014/main" id="{9F8B6759-A9BE-D085-8E8D-EB2B2229AE0D}"/>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2511896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8D27-3826-A930-19AF-CD070A0F1C47}"/>
              </a:ext>
            </a:extLst>
          </p:cNvPr>
          <p:cNvSpPr>
            <a:spLocks noGrp="1"/>
          </p:cNvSpPr>
          <p:nvPr>
            <p:ph type="title"/>
          </p:nvPr>
        </p:nvSpPr>
        <p:spPr/>
        <p:txBody>
          <a:bodyPr/>
          <a:lstStyle/>
          <a:p>
            <a:r>
              <a:rPr lang="en-US" dirty="0"/>
              <a:t>Wholesale Cost as % of total budget</a:t>
            </a:r>
          </a:p>
        </p:txBody>
      </p:sp>
      <p:sp>
        <p:nvSpPr>
          <p:cNvPr id="4" name="Slide Number Placeholder 3">
            <a:extLst>
              <a:ext uri="{FF2B5EF4-FFF2-40B4-BE49-F238E27FC236}">
                <a16:creationId xmlns:a16="http://schemas.microsoft.com/office/drawing/2014/main" id="{0A5BA1A7-3A77-5F0B-B53E-4A483B50B183}"/>
              </a:ext>
            </a:extLst>
          </p:cNvPr>
          <p:cNvSpPr>
            <a:spLocks noGrp="1"/>
          </p:cNvSpPr>
          <p:nvPr>
            <p:ph type="sldNum" sz="quarter" idx="12"/>
          </p:nvPr>
        </p:nvSpPr>
        <p:spPr/>
        <p:txBody>
          <a:bodyPr/>
          <a:lstStyle/>
          <a:p>
            <a:pPr>
              <a:defRPr/>
            </a:pPr>
            <a:fld id="{A04C2838-5915-4242-A224-C6E8BF3A9DD6}" type="slidenum">
              <a:rPr lang="en-US" altLang="en-US" smtClean="0"/>
              <a:pPr>
                <a:defRPr/>
              </a:pPr>
              <a:t>39</a:t>
            </a:fld>
            <a:endParaRPr lang="en-US" altLang="en-US" dirty="0"/>
          </a:p>
        </p:txBody>
      </p:sp>
      <p:sp>
        <p:nvSpPr>
          <p:cNvPr id="5" name="Date Placeholder 4">
            <a:extLst>
              <a:ext uri="{FF2B5EF4-FFF2-40B4-BE49-F238E27FC236}">
                <a16:creationId xmlns:a16="http://schemas.microsoft.com/office/drawing/2014/main" id="{C7A0FD79-0510-734C-3A24-A592B3602CD9}"/>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CEC277EB-7AE9-3489-8978-354A7B4B4CED}"/>
              </a:ext>
            </a:extLst>
          </p:cNvPr>
          <p:cNvGraphicFramePr>
            <a:graphicFrameLocks noGrp="1" noChangeAspect="1"/>
          </p:cNvGraphicFramePr>
          <p:nvPr>
            <p:ph idx="1"/>
            <p:extLst>
              <p:ext uri="{D42A27DB-BD31-4B8C-83A1-F6EECF244321}">
                <p14:modId xmlns:p14="http://schemas.microsoft.com/office/powerpoint/2010/main" val="1783488291"/>
              </p:ext>
            </p:extLst>
          </p:nvPr>
        </p:nvGraphicFramePr>
        <p:xfrm>
          <a:off x="940834" y="928256"/>
          <a:ext cx="10361717" cy="5202440"/>
        </p:xfrm>
        <a:graphic>
          <a:graphicData uri="http://schemas.openxmlformats.org/presentationml/2006/ole">
            <mc:AlternateContent xmlns:mc="http://schemas.openxmlformats.org/markup-compatibility/2006">
              <mc:Choice xmlns:v="urn:schemas-microsoft-com:vml" Requires="v">
                <p:oleObj name="Worksheet" r:id="rId3" imgW="4667388" imgH="2343048" progId="Excel.Sheet.12">
                  <p:embed/>
                </p:oleObj>
              </mc:Choice>
              <mc:Fallback>
                <p:oleObj name="Worksheet" r:id="rId3" imgW="4667388" imgH="2343048" progId="Excel.Sheet.12">
                  <p:embed/>
                  <p:pic>
                    <p:nvPicPr>
                      <p:cNvPr id="6" name="Content Placeholder 5">
                        <a:extLst>
                          <a:ext uri="{FF2B5EF4-FFF2-40B4-BE49-F238E27FC236}">
                            <a16:creationId xmlns:a16="http://schemas.microsoft.com/office/drawing/2014/main" id="{CEC277EB-7AE9-3489-8978-354A7B4B4CED}"/>
                          </a:ext>
                        </a:extLst>
                      </p:cNvPr>
                      <p:cNvPicPr/>
                      <p:nvPr/>
                    </p:nvPicPr>
                    <p:blipFill>
                      <a:blip r:embed="rId4"/>
                      <a:stretch>
                        <a:fillRect/>
                      </a:stretch>
                    </p:blipFill>
                    <p:spPr>
                      <a:xfrm>
                        <a:off x="940834" y="928256"/>
                        <a:ext cx="10361717" cy="5202440"/>
                      </a:xfrm>
                      <a:prstGeom prst="rect">
                        <a:avLst/>
                      </a:prstGeom>
                    </p:spPr>
                  </p:pic>
                </p:oleObj>
              </mc:Fallback>
            </mc:AlternateContent>
          </a:graphicData>
        </a:graphic>
      </p:graphicFrame>
    </p:spTree>
    <p:extLst>
      <p:ext uri="{BB962C8B-B14F-4D97-AF65-F5344CB8AC3E}">
        <p14:creationId xmlns:p14="http://schemas.microsoft.com/office/powerpoint/2010/main" val="302951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0CDE0C-97AA-4A29-920D-0D48C0F1DC1A}"/>
              </a:ext>
            </a:extLst>
          </p:cNvPr>
          <p:cNvSpPr>
            <a:spLocks noGrp="1"/>
          </p:cNvSpPr>
          <p:nvPr>
            <p:ph type="title"/>
          </p:nvPr>
        </p:nvSpPr>
        <p:spPr/>
        <p:txBody>
          <a:bodyPr/>
          <a:lstStyle/>
          <a:p>
            <a:r>
              <a:rPr lang="en-US" dirty="0"/>
              <a:t>WHY IS IT IMPORTANT?</a:t>
            </a:r>
          </a:p>
        </p:txBody>
      </p:sp>
      <p:sp>
        <p:nvSpPr>
          <p:cNvPr id="2" name="Content Placeholder 1">
            <a:extLst>
              <a:ext uri="{FF2B5EF4-FFF2-40B4-BE49-F238E27FC236}">
                <a16:creationId xmlns:a16="http://schemas.microsoft.com/office/drawing/2014/main" id="{654D25FA-ECAC-1BC8-60B6-B0385BA4D5D5}"/>
              </a:ext>
            </a:extLst>
          </p:cNvPr>
          <p:cNvSpPr>
            <a:spLocks noGrp="1"/>
          </p:cNvSpPr>
          <p:nvPr>
            <p:ph idx="1"/>
          </p:nvPr>
        </p:nvSpPr>
        <p:spPr>
          <a:xfrm>
            <a:off x="474134" y="950976"/>
            <a:ext cx="10681546" cy="5285923"/>
          </a:xfrm>
        </p:spPr>
        <p:txBody>
          <a:bodyPr/>
          <a:lstStyle/>
          <a:p>
            <a:r>
              <a:rPr lang="en-US" dirty="0"/>
              <a:t> - </a:t>
            </a:r>
            <a:r>
              <a:rPr lang="en-US" sz="2400" b="1" dirty="0"/>
              <a:t>THE LAW REQUIRES IT</a:t>
            </a:r>
            <a:r>
              <a:rPr lang="en-US" b="1" dirty="0"/>
              <a:t>…. </a:t>
            </a:r>
          </a:p>
          <a:p>
            <a:pPr lvl="2"/>
            <a:r>
              <a:rPr lang="en-US" b="1" dirty="0">
                <a:solidFill>
                  <a:srgbClr val="002060"/>
                </a:solidFill>
              </a:rPr>
              <a:t>Chapter 102 – Local Government Code</a:t>
            </a:r>
          </a:p>
          <a:p>
            <a:pPr lvl="4"/>
            <a:r>
              <a:rPr lang="en-US" dirty="0"/>
              <a:t>Sec. 102.002	Budget officer shall prepare each year a municipal budget to cover to 		the proposed expenditures of the municipal government for the 			succeeding year. </a:t>
            </a:r>
          </a:p>
          <a:p>
            <a:pPr lvl="4"/>
            <a:r>
              <a:rPr lang="en-US" dirty="0"/>
              <a:t>Sec. 102.006 	The governing body … shall hold a public hearing on the proposed 		budget … shall set the hearing date …. shall provide for public notice 		of the hearing. </a:t>
            </a:r>
          </a:p>
          <a:p>
            <a:pPr lvl="4"/>
            <a:r>
              <a:rPr lang="en-US" dirty="0"/>
              <a:t>Sec. 102.007	The governing body shall take action to adopt the budget by record 		vote.  </a:t>
            </a:r>
          </a:p>
          <a:p>
            <a:pPr lvl="2"/>
            <a:r>
              <a:rPr lang="en-US" b="1" dirty="0">
                <a:solidFill>
                  <a:srgbClr val="002060"/>
                </a:solidFill>
              </a:rPr>
              <a:t>Chapter 26.04 – Tax Code</a:t>
            </a:r>
          </a:p>
          <a:p>
            <a:pPr lvl="4"/>
            <a:r>
              <a:rPr lang="en-US" dirty="0"/>
              <a:t>Sec. 26.01 	Chief appraiser certifies tax roll by July 25.</a:t>
            </a:r>
          </a:p>
          <a:p>
            <a:pPr lvl="4"/>
            <a:r>
              <a:rPr lang="en-US" dirty="0"/>
              <a:t>Sec. 26.04	Submit certified tax roll to the governing body</a:t>
            </a:r>
          </a:p>
          <a:p>
            <a:pPr lvl="4"/>
            <a:r>
              <a:rPr lang="en-US" dirty="0"/>
              <a:t>Sec. 26.04	Defines No-New Revenue Rate and Voter-Approval Rate calculations 		as well as submit both rates to the governing body</a:t>
            </a:r>
          </a:p>
          <a:p>
            <a:pPr lvl="4"/>
            <a:endParaRPr lang="en-US" dirty="0"/>
          </a:p>
          <a:p>
            <a:pPr lvl="3"/>
            <a:endParaRPr lang="en-US" dirty="0"/>
          </a:p>
        </p:txBody>
      </p:sp>
      <p:sp>
        <p:nvSpPr>
          <p:cNvPr id="8" name="Slide Number Placeholder 7">
            <a:extLst>
              <a:ext uri="{FF2B5EF4-FFF2-40B4-BE49-F238E27FC236}">
                <a16:creationId xmlns:a16="http://schemas.microsoft.com/office/drawing/2014/main" id="{5CB5261D-6703-4F04-80B1-820857DA3380}"/>
              </a:ext>
            </a:extLst>
          </p:cNvPr>
          <p:cNvSpPr>
            <a:spLocks noGrp="1"/>
          </p:cNvSpPr>
          <p:nvPr>
            <p:ph type="sldNum" sz="quarter" idx="12"/>
          </p:nvPr>
        </p:nvSpPr>
        <p:spPr/>
        <p:txBody>
          <a:bodyPr/>
          <a:lstStyle/>
          <a:p>
            <a:pPr>
              <a:defRPr/>
            </a:pPr>
            <a:fld id="{BCAC071F-AF7A-2241-BAF5-5CBC2C412A1C}" type="slidenum">
              <a:rPr lang="en-US" altLang="en-US" smtClean="0"/>
              <a:pPr>
                <a:defRPr/>
              </a:pPr>
              <a:t>4</a:t>
            </a:fld>
            <a:endParaRPr lang="en-US" altLang="en-US" dirty="0"/>
          </a:p>
        </p:txBody>
      </p:sp>
      <p:sp>
        <p:nvSpPr>
          <p:cNvPr id="7" name="Date Placeholder 6">
            <a:extLst>
              <a:ext uri="{FF2B5EF4-FFF2-40B4-BE49-F238E27FC236}">
                <a16:creationId xmlns:a16="http://schemas.microsoft.com/office/drawing/2014/main" id="{4B3B8820-B4CF-4E2A-B188-A93802E34C0F}"/>
              </a:ext>
            </a:extLst>
          </p:cNvPr>
          <p:cNvSpPr>
            <a:spLocks noGrp="1"/>
          </p:cNvSpPr>
          <p:nvPr>
            <p:ph type="dt" sz="half" idx="10"/>
          </p:nvPr>
        </p:nvSpPr>
        <p:spPr/>
        <p:txBody>
          <a:bodyPr/>
          <a:lstStyle/>
          <a:p>
            <a:pPr>
              <a:defRPr/>
            </a:pPr>
            <a:fld id="{EDACDB48-7E2A-4004-B9E5-9F043B890DA9}" type="datetime1">
              <a:rPr lang="en-US" smtClean="0"/>
              <a:t>8/13/2024</a:t>
            </a:fld>
            <a:endParaRPr lang="en-US" dirty="0"/>
          </a:p>
        </p:txBody>
      </p:sp>
    </p:spTree>
    <p:extLst>
      <p:ext uri="{BB962C8B-B14F-4D97-AF65-F5344CB8AC3E}">
        <p14:creationId xmlns:p14="http://schemas.microsoft.com/office/powerpoint/2010/main" val="637661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706F-C260-913B-3D8A-F717A5022C60}"/>
              </a:ext>
            </a:extLst>
          </p:cNvPr>
          <p:cNvSpPr>
            <a:spLocks noGrp="1"/>
          </p:cNvSpPr>
          <p:nvPr>
            <p:ph type="title"/>
          </p:nvPr>
        </p:nvSpPr>
        <p:spPr/>
        <p:txBody>
          <a:bodyPr/>
          <a:lstStyle/>
          <a:p>
            <a:r>
              <a:rPr lang="en-US" dirty="0"/>
              <a:t>DRAINAGE</a:t>
            </a:r>
            <a:br>
              <a:rPr lang="en-US" dirty="0"/>
            </a:br>
            <a:r>
              <a:rPr lang="en-US" dirty="0"/>
              <a:t> FUND</a:t>
            </a:r>
          </a:p>
        </p:txBody>
      </p:sp>
      <p:sp>
        <p:nvSpPr>
          <p:cNvPr id="3" name="Content Placeholder 2">
            <a:extLst>
              <a:ext uri="{FF2B5EF4-FFF2-40B4-BE49-F238E27FC236}">
                <a16:creationId xmlns:a16="http://schemas.microsoft.com/office/drawing/2014/main" id="{F2681648-C1AE-C784-55C0-583ABA7B15B8}"/>
              </a:ext>
            </a:extLst>
          </p:cNvPr>
          <p:cNvSpPr>
            <a:spLocks noGrp="1"/>
          </p:cNvSpPr>
          <p:nvPr>
            <p:ph idx="1"/>
          </p:nvPr>
        </p:nvSpPr>
        <p:spPr>
          <a:xfrm>
            <a:off x="4800600" y="318655"/>
            <a:ext cx="6492240" cy="6386945"/>
          </a:xfrm>
        </p:spPr>
        <p:txBody>
          <a:bodyPr>
            <a:normAutofit/>
          </a:bodyPr>
          <a:lstStyle/>
          <a:p>
            <a:pPr marL="0" indent="0">
              <a:buNone/>
            </a:pPr>
            <a:r>
              <a:rPr lang="en-US" sz="2800" dirty="0"/>
              <a:t>The Drainage fund is an enterprise fund that is funded only through user charges.  Money is collected from residents and businesses in the form of utility payments and is used to maintain the City’s stormwater utility system. </a:t>
            </a:r>
          </a:p>
          <a:p>
            <a:pPr lvl="7">
              <a:buFont typeface="Arial" panose="020B0604020202020204" pitchFamily="34" charset="0"/>
              <a:buChar char="•"/>
            </a:pPr>
            <a:endParaRPr lang="en-US" sz="2800" dirty="0">
              <a:solidFill>
                <a:schemeClr val="tx1"/>
              </a:solidFill>
            </a:endParaRPr>
          </a:p>
          <a:p>
            <a:pPr lvl="7">
              <a:buFont typeface="Arial" panose="020B0604020202020204" pitchFamily="34" charset="0"/>
              <a:buChar char="•"/>
            </a:pPr>
            <a:r>
              <a:rPr lang="en-US" sz="2800" dirty="0">
                <a:solidFill>
                  <a:schemeClr val="tx1"/>
                </a:solidFill>
              </a:rPr>
              <a:t>Stormwater Operations</a:t>
            </a:r>
          </a:p>
          <a:p>
            <a:endParaRPr lang="en-US" sz="2800" dirty="0"/>
          </a:p>
        </p:txBody>
      </p:sp>
      <p:sp>
        <p:nvSpPr>
          <p:cNvPr id="4" name="Text Placeholder 3">
            <a:extLst>
              <a:ext uri="{FF2B5EF4-FFF2-40B4-BE49-F238E27FC236}">
                <a16:creationId xmlns:a16="http://schemas.microsoft.com/office/drawing/2014/main" id="{26330EA9-9534-73A5-7721-99E2CAA11A39}"/>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AF8E8BA0-4D37-B237-DA69-4625F669958D}"/>
              </a:ext>
            </a:extLst>
          </p:cNvPr>
          <p:cNvSpPr>
            <a:spLocks noGrp="1"/>
          </p:cNvSpPr>
          <p:nvPr>
            <p:ph type="dt" sz="half" idx="10"/>
          </p:nvPr>
        </p:nvSpPr>
        <p:spPr/>
        <p:txBody>
          <a:bodyPr/>
          <a:lstStyle/>
          <a:p>
            <a:pPr>
              <a:defRPr/>
            </a:pPr>
            <a:fld id="{9F98BF5A-C9CA-4A7B-BE96-6D14FF0490BA}" type="datetime1">
              <a:rPr lang="en-US" smtClean="0"/>
              <a:t>8/13/2024</a:t>
            </a:fld>
            <a:endParaRPr lang="en-US" dirty="0"/>
          </a:p>
        </p:txBody>
      </p:sp>
      <p:sp>
        <p:nvSpPr>
          <p:cNvPr id="6" name="Slide Number Placeholder 5">
            <a:extLst>
              <a:ext uri="{FF2B5EF4-FFF2-40B4-BE49-F238E27FC236}">
                <a16:creationId xmlns:a16="http://schemas.microsoft.com/office/drawing/2014/main" id="{6F163B07-5D76-9991-6B26-3BA80978480C}"/>
              </a:ext>
            </a:extLst>
          </p:cNvPr>
          <p:cNvSpPr>
            <a:spLocks noGrp="1"/>
          </p:cNvSpPr>
          <p:nvPr>
            <p:ph type="sldNum" sz="quarter" idx="12"/>
          </p:nvPr>
        </p:nvSpPr>
        <p:spPr/>
        <p:txBody>
          <a:bodyPr/>
          <a:lstStyle/>
          <a:p>
            <a:pPr>
              <a:defRPr/>
            </a:pPr>
            <a:fld id="{48302C07-B794-AA4B-B029-5CE1181A8995}" type="slidenum">
              <a:rPr lang="en-US" altLang="en-US" smtClean="0"/>
              <a:pPr>
                <a:defRPr/>
              </a:pPr>
              <a:t>40</a:t>
            </a:fld>
            <a:endParaRPr lang="en-US" altLang="en-US" dirty="0"/>
          </a:p>
        </p:txBody>
      </p:sp>
    </p:spTree>
    <p:extLst>
      <p:ext uri="{BB962C8B-B14F-4D97-AF65-F5344CB8AC3E}">
        <p14:creationId xmlns:p14="http://schemas.microsoft.com/office/powerpoint/2010/main" val="1272997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A702-7626-5CDF-2F9D-944203AAF3AB}"/>
              </a:ext>
            </a:extLst>
          </p:cNvPr>
          <p:cNvSpPr>
            <a:spLocks noGrp="1"/>
          </p:cNvSpPr>
          <p:nvPr>
            <p:ph type="title"/>
          </p:nvPr>
        </p:nvSpPr>
        <p:spPr/>
        <p:txBody>
          <a:bodyPr>
            <a:normAutofit/>
          </a:bodyPr>
          <a:lstStyle/>
          <a:p>
            <a:r>
              <a:rPr lang="en-US" dirty="0"/>
              <a:t>Drainage Fund Summary</a:t>
            </a:r>
          </a:p>
        </p:txBody>
      </p:sp>
      <p:sp>
        <p:nvSpPr>
          <p:cNvPr id="4" name="Slide Number Placeholder 3">
            <a:extLst>
              <a:ext uri="{FF2B5EF4-FFF2-40B4-BE49-F238E27FC236}">
                <a16:creationId xmlns:a16="http://schemas.microsoft.com/office/drawing/2014/main" id="{8712A3F7-A3DB-7118-925B-1903196D42F9}"/>
              </a:ext>
            </a:extLst>
          </p:cNvPr>
          <p:cNvSpPr>
            <a:spLocks noGrp="1"/>
          </p:cNvSpPr>
          <p:nvPr>
            <p:ph type="sldNum" sz="quarter" idx="12"/>
          </p:nvPr>
        </p:nvSpPr>
        <p:spPr/>
        <p:txBody>
          <a:bodyPr/>
          <a:lstStyle/>
          <a:p>
            <a:pPr>
              <a:defRPr/>
            </a:pPr>
            <a:fld id="{A04C2838-5915-4242-A224-C6E8BF3A9DD6}" type="slidenum">
              <a:rPr lang="en-US" altLang="en-US" smtClean="0"/>
              <a:pPr>
                <a:defRPr/>
              </a:pPr>
              <a:t>41</a:t>
            </a:fld>
            <a:endParaRPr lang="en-US" altLang="en-US" dirty="0"/>
          </a:p>
        </p:txBody>
      </p:sp>
      <p:sp>
        <p:nvSpPr>
          <p:cNvPr id="5" name="Date Placeholder 4">
            <a:extLst>
              <a:ext uri="{FF2B5EF4-FFF2-40B4-BE49-F238E27FC236}">
                <a16:creationId xmlns:a16="http://schemas.microsoft.com/office/drawing/2014/main" id="{FFE8AA53-2D93-8966-FABA-993F9BECA910}"/>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A321C28-B36D-C5D5-BEDE-C9DC3DDD079F}"/>
              </a:ext>
            </a:extLst>
          </p:cNvPr>
          <p:cNvGraphicFramePr>
            <a:graphicFrameLocks noGrp="1" noChangeAspect="1"/>
          </p:cNvGraphicFramePr>
          <p:nvPr>
            <p:ph idx="1"/>
            <p:extLst>
              <p:ext uri="{D42A27DB-BD31-4B8C-83A1-F6EECF244321}">
                <p14:modId xmlns:p14="http://schemas.microsoft.com/office/powerpoint/2010/main" val="2112869322"/>
              </p:ext>
            </p:extLst>
          </p:nvPr>
        </p:nvGraphicFramePr>
        <p:xfrm>
          <a:off x="1096963" y="1177925"/>
          <a:ext cx="10182225" cy="4408488"/>
        </p:xfrm>
        <a:graphic>
          <a:graphicData uri="http://schemas.openxmlformats.org/presentationml/2006/ole">
            <mc:AlternateContent xmlns:mc="http://schemas.openxmlformats.org/markup-compatibility/2006">
              <mc:Choice xmlns:v="urn:schemas-microsoft-com:vml" Requires="v">
                <p:oleObj name="Worksheet" r:id="rId3" imgW="9810720" imgH="4248243" progId="Excel.Sheet.12">
                  <p:embed/>
                </p:oleObj>
              </mc:Choice>
              <mc:Fallback>
                <p:oleObj name="Worksheet" r:id="rId3" imgW="9810720" imgH="4248243" progId="Excel.Sheet.12">
                  <p:embed/>
                  <p:pic>
                    <p:nvPicPr>
                      <p:cNvPr id="6" name="Content Placeholder 5">
                        <a:extLst>
                          <a:ext uri="{FF2B5EF4-FFF2-40B4-BE49-F238E27FC236}">
                            <a16:creationId xmlns:a16="http://schemas.microsoft.com/office/drawing/2014/main" id="{0A321C28-B36D-C5D5-BEDE-C9DC3DDD079F}"/>
                          </a:ext>
                        </a:extLst>
                      </p:cNvPr>
                      <p:cNvPicPr/>
                      <p:nvPr/>
                    </p:nvPicPr>
                    <p:blipFill>
                      <a:blip r:embed="rId4"/>
                      <a:stretch>
                        <a:fillRect/>
                      </a:stretch>
                    </p:blipFill>
                    <p:spPr>
                      <a:xfrm>
                        <a:off x="1096963" y="1177925"/>
                        <a:ext cx="10182225" cy="4408488"/>
                      </a:xfrm>
                      <a:prstGeom prst="rect">
                        <a:avLst/>
                      </a:prstGeom>
                    </p:spPr>
                  </p:pic>
                </p:oleObj>
              </mc:Fallback>
            </mc:AlternateContent>
          </a:graphicData>
        </a:graphic>
      </p:graphicFrame>
    </p:spTree>
    <p:extLst>
      <p:ext uri="{BB962C8B-B14F-4D97-AF65-F5344CB8AC3E}">
        <p14:creationId xmlns:p14="http://schemas.microsoft.com/office/powerpoint/2010/main" val="3628039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2B0A-FF21-871F-37E4-191CE143629E}"/>
              </a:ext>
            </a:extLst>
          </p:cNvPr>
          <p:cNvSpPr>
            <a:spLocks noGrp="1"/>
          </p:cNvSpPr>
          <p:nvPr>
            <p:ph type="title"/>
          </p:nvPr>
        </p:nvSpPr>
        <p:spPr/>
        <p:txBody>
          <a:bodyPr>
            <a:normAutofit/>
          </a:bodyPr>
          <a:lstStyle/>
          <a:p>
            <a:r>
              <a:rPr lang="en-US" dirty="0"/>
              <a:t>Drainage Fund Operating Summary</a:t>
            </a:r>
          </a:p>
        </p:txBody>
      </p:sp>
      <p:sp>
        <p:nvSpPr>
          <p:cNvPr id="4" name="Slide Number Placeholder 3">
            <a:extLst>
              <a:ext uri="{FF2B5EF4-FFF2-40B4-BE49-F238E27FC236}">
                <a16:creationId xmlns:a16="http://schemas.microsoft.com/office/drawing/2014/main" id="{A81849BD-F51A-A6E3-6295-44BC59057799}"/>
              </a:ext>
            </a:extLst>
          </p:cNvPr>
          <p:cNvSpPr>
            <a:spLocks noGrp="1"/>
          </p:cNvSpPr>
          <p:nvPr>
            <p:ph type="sldNum" sz="quarter" idx="12"/>
          </p:nvPr>
        </p:nvSpPr>
        <p:spPr/>
        <p:txBody>
          <a:bodyPr/>
          <a:lstStyle/>
          <a:p>
            <a:pPr>
              <a:defRPr/>
            </a:pPr>
            <a:fld id="{A04C2838-5915-4242-A224-C6E8BF3A9DD6}" type="slidenum">
              <a:rPr lang="en-US" altLang="en-US" smtClean="0"/>
              <a:pPr>
                <a:defRPr/>
              </a:pPr>
              <a:t>42</a:t>
            </a:fld>
            <a:endParaRPr lang="en-US" altLang="en-US" dirty="0"/>
          </a:p>
        </p:txBody>
      </p:sp>
      <p:sp>
        <p:nvSpPr>
          <p:cNvPr id="5" name="Date Placeholder 4">
            <a:extLst>
              <a:ext uri="{FF2B5EF4-FFF2-40B4-BE49-F238E27FC236}">
                <a16:creationId xmlns:a16="http://schemas.microsoft.com/office/drawing/2014/main" id="{FB46CAF6-91B9-B5E1-370C-EC9359BF48A7}"/>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82DBAD30-5C5D-67D5-19CB-BD097C5DF393}"/>
              </a:ext>
            </a:extLst>
          </p:cNvPr>
          <p:cNvGraphicFramePr>
            <a:graphicFrameLocks noGrp="1" noChangeAspect="1"/>
          </p:cNvGraphicFramePr>
          <p:nvPr>
            <p:ph idx="1"/>
            <p:extLst>
              <p:ext uri="{D42A27DB-BD31-4B8C-83A1-F6EECF244321}">
                <p14:modId xmlns:p14="http://schemas.microsoft.com/office/powerpoint/2010/main" val="574760277"/>
              </p:ext>
            </p:extLst>
          </p:nvPr>
        </p:nvGraphicFramePr>
        <p:xfrm>
          <a:off x="1947863" y="804863"/>
          <a:ext cx="7494587" cy="5786437"/>
        </p:xfrm>
        <a:graphic>
          <a:graphicData uri="http://schemas.openxmlformats.org/presentationml/2006/ole">
            <mc:AlternateContent xmlns:mc="http://schemas.openxmlformats.org/markup-compatibility/2006">
              <mc:Choice xmlns:v="urn:schemas-microsoft-com:vml" Requires="v">
                <p:oleObj name="Worksheet" r:id="rId3" imgW="5724555" imgH="4419736" progId="Excel.Sheet.12">
                  <p:embed/>
                </p:oleObj>
              </mc:Choice>
              <mc:Fallback>
                <p:oleObj name="Worksheet" r:id="rId3" imgW="5724555" imgH="4419736" progId="Excel.Sheet.12">
                  <p:embed/>
                  <p:pic>
                    <p:nvPicPr>
                      <p:cNvPr id="6" name="Content Placeholder 5">
                        <a:extLst>
                          <a:ext uri="{FF2B5EF4-FFF2-40B4-BE49-F238E27FC236}">
                            <a16:creationId xmlns:a16="http://schemas.microsoft.com/office/drawing/2014/main" id="{82DBAD30-5C5D-67D5-19CB-BD097C5DF393}"/>
                          </a:ext>
                        </a:extLst>
                      </p:cNvPr>
                      <p:cNvPicPr/>
                      <p:nvPr/>
                    </p:nvPicPr>
                    <p:blipFill>
                      <a:blip r:embed="rId4"/>
                      <a:stretch>
                        <a:fillRect/>
                      </a:stretch>
                    </p:blipFill>
                    <p:spPr>
                      <a:xfrm>
                        <a:off x="1947863" y="804863"/>
                        <a:ext cx="7494587" cy="5786437"/>
                      </a:xfrm>
                      <a:prstGeom prst="rect">
                        <a:avLst/>
                      </a:prstGeom>
                    </p:spPr>
                  </p:pic>
                </p:oleObj>
              </mc:Fallback>
            </mc:AlternateContent>
          </a:graphicData>
        </a:graphic>
      </p:graphicFrame>
    </p:spTree>
    <p:extLst>
      <p:ext uri="{BB962C8B-B14F-4D97-AF65-F5344CB8AC3E}">
        <p14:creationId xmlns:p14="http://schemas.microsoft.com/office/powerpoint/2010/main" val="1734102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3AC36-72F1-5730-960A-904D7B16E664}"/>
              </a:ext>
            </a:extLst>
          </p:cNvPr>
          <p:cNvSpPr>
            <a:spLocks noGrp="1"/>
          </p:cNvSpPr>
          <p:nvPr>
            <p:ph idx="1"/>
          </p:nvPr>
        </p:nvSpPr>
        <p:spPr>
          <a:xfrm>
            <a:off x="568514" y="1061049"/>
            <a:ext cx="10681546" cy="5158596"/>
          </a:xfrm>
        </p:spPr>
        <p:txBody>
          <a:bodyPr>
            <a:normAutofit lnSpcReduction="10000"/>
          </a:bodyPr>
          <a:lstStyle/>
          <a:p>
            <a:r>
              <a:rPr lang="en-US" b="1" dirty="0">
                <a:latin typeface="Aptos" panose="020B0004020202020204" pitchFamily="34" charset="0"/>
              </a:rPr>
              <a:t>+ </a:t>
            </a:r>
            <a:r>
              <a:rPr lang="en-US" sz="2800" b="1" dirty="0">
                <a:latin typeface="Aptos" panose="020B0004020202020204" pitchFamily="34" charset="0"/>
              </a:rPr>
              <a:t>$6,417 Personnel Costs</a:t>
            </a:r>
            <a:endParaRPr lang="en-US" b="1" dirty="0">
              <a:latin typeface="Aptos" panose="020B0004020202020204" pitchFamily="34" charset="0"/>
            </a:endParaRPr>
          </a:p>
          <a:p>
            <a:pPr lvl="1"/>
            <a:r>
              <a:rPr lang="en-US" dirty="0">
                <a:latin typeface="Aptos" panose="020B0004020202020204" pitchFamily="34" charset="0"/>
              </a:rPr>
              <a:t>Continuance of the City’s step plan per the pay scale adopted in 2022, amended in 2023</a:t>
            </a:r>
          </a:p>
          <a:p>
            <a:pPr lvl="1"/>
            <a:r>
              <a:rPr lang="en-US" dirty="0">
                <a:latin typeface="Aptos" panose="020B0004020202020204" pitchFamily="34" charset="0"/>
              </a:rPr>
              <a:t>Proposed 2% COLA for all employees</a:t>
            </a:r>
          </a:p>
          <a:p>
            <a:r>
              <a:rPr lang="en-US" sz="2800" b="1" dirty="0">
                <a:latin typeface="Aptos" panose="020B0004020202020204" pitchFamily="34" charset="0"/>
              </a:rPr>
              <a:t>+ $7,600 Supplies</a:t>
            </a:r>
          </a:p>
          <a:p>
            <a:pPr lvl="1"/>
            <a:r>
              <a:rPr lang="en-US" dirty="0">
                <a:latin typeface="Aptos" panose="020B0004020202020204" pitchFamily="34" charset="0"/>
              </a:rPr>
              <a:t>Increased heavy equipment maintenance</a:t>
            </a:r>
          </a:p>
          <a:p>
            <a:r>
              <a:rPr lang="en-US" sz="2800" b="1" dirty="0">
                <a:latin typeface="Aptos" panose="020B0004020202020204" pitchFamily="34" charset="0"/>
              </a:rPr>
              <a:t>+$30,000 Repairs &amp; Maintenance</a:t>
            </a:r>
          </a:p>
          <a:p>
            <a:pPr lvl="1"/>
            <a:r>
              <a:rPr lang="en-US" dirty="0">
                <a:latin typeface="Aptos" panose="020B0004020202020204" pitchFamily="34" charset="0"/>
              </a:rPr>
              <a:t>Increased funding for guardrail repairs, headwall repairs, inlet box repairs, RCP repairs, etc.</a:t>
            </a:r>
          </a:p>
          <a:p>
            <a:r>
              <a:rPr lang="en-US" sz="2800" b="1" dirty="0">
                <a:latin typeface="Aptos" panose="020B0004020202020204" pitchFamily="34" charset="0"/>
              </a:rPr>
              <a:t>+$5,000 Capital Outlay</a:t>
            </a:r>
          </a:p>
          <a:p>
            <a:pPr lvl="1"/>
            <a:r>
              <a:rPr lang="en-US" dirty="0">
                <a:latin typeface="Aptos" panose="020B0004020202020204" pitchFamily="34" charset="0"/>
              </a:rPr>
              <a:t>Increased funding for Gateway Estates drainage and bridge crossing</a:t>
            </a:r>
          </a:p>
          <a:p>
            <a:r>
              <a:rPr lang="en-US" sz="2800" b="1" dirty="0">
                <a:solidFill>
                  <a:srgbClr val="C00000"/>
                </a:solidFill>
                <a:latin typeface="Aptos" panose="020B0004020202020204" pitchFamily="34" charset="0"/>
              </a:rPr>
              <a:t>-$50,000 </a:t>
            </a:r>
            <a:r>
              <a:rPr lang="en-US" sz="2800" b="1" dirty="0">
                <a:latin typeface="Aptos" panose="020B0004020202020204" pitchFamily="34" charset="0"/>
              </a:rPr>
              <a:t>Net Capital Funding (Top of the Hills project)</a:t>
            </a:r>
          </a:p>
          <a:p>
            <a:pPr lvl="1"/>
            <a:r>
              <a:rPr lang="en-US" dirty="0">
                <a:latin typeface="Aptos" panose="020B0004020202020204" pitchFamily="34" charset="0"/>
              </a:rPr>
              <a:t>Remove -$300,000 transfer for Top of the Hills capital projects</a:t>
            </a:r>
          </a:p>
          <a:p>
            <a:pPr lvl="1"/>
            <a:r>
              <a:rPr lang="en-US" dirty="0">
                <a:latin typeface="Aptos" panose="020B0004020202020204" pitchFamily="34" charset="0"/>
              </a:rPr>
              <a:t>Add $250,000 to complete the Top of the Hills capital project (drainage portion)</a:t>
            </a:r>
          </a:p>
          <a:p>
            <a:endParaRPr lang="en-US" dirty="0">
              <a:latin typeface="Aptos" panose="020B0004020202020204" pitchFamily="34" charset="0"/>
            </a:endParaRPr>
          </a:p>
        </p:txBody>
      </p:sp>
      <p:sp>
        <p:nvSpPr>
          <p:cNvPr id="2" name="Title 1">
            <a:extLst>
              <a:ext uri="{FF2B5EF4-FFF2-40B4-BE49-F238E27FC236}">
                <a16:creationId xmlns:a16="http://schemas.microsoft.com/office/drawing/2014/main" id="{6F09CBAD-1A49-D751-6E84-40BCFF6D5354}"/>
              </a:ext>
            </a:extLst>
          </p:cNvPr>
          <p:cNvSpPr>
            <a:spLocks noGrp="1"/>
          </p:cNvSpPr>
          <p:nvPr>
            <p:ph type="title"/>
          </p:nvPr>
        </p:nvSpPr>
        <p:spPr/>
        <p:txBody>
          <a:bodyPr>
            <a:normAutofit/>
          </a:bodyPr>
          <a:lstStyle/>
          <a:p>
            <a:r>
              <a:rPr lang="en-US" dirty="0"/>
              <a:t>Significant Changes for Water Fund</a:t>
            </a:r>
          </a:p>
        </p:txBody>
      </p:sp>
      <p:sp>
        <p:nvSpPr>
          <p:cNvPr id="4" name="Slide Number Placeholder 3">
            <a:extLst>
              <a:ext uri="{FF2B5EF4-FFF2-40B4-BE49-F238E27FC236}">
                <a16:creationId xmlns:a16="http://schemas.microsoft.com/office/drawing/2014/main" id="{04C77DA2-CF0D-B9BA-41B9-8B1D45BA378C}"/>
              </a:ext>
            </a:extLst>
          </p:cNvPr>
          <p:cNvSpPr>
            <a:spLocks noGrp="1"/>
          </p:cNvSpPr>
          <p:nvPr>
            <p:ph type="sldNum" sz="quarter" idx="12"/>
          </p:nvPr>
        </p:nvSpPr>
        <p:spPr/>
        <p:txBody>
          <a:bodyPr/>
          <a:lstStyle/>
          <a:p>
            <a:pPr>
              <a:defRPr/>
            </a:pPr>
            <a:fld id="{A04C2838-5915-4242-A224-C6E8BF3A9DD6}" type="slidenum">
              <a:rPr lang="en-US" altLang="en-US" smtClean="0"/>
              <a:pPr>
                <a:defRPr/>
              </a:pPr>
              <a:t>43</a:t>
            </a:fld>
            <a:endParaRPr lang="en-US" altLang="en-US" dirty="0"/>
          </a:p>
        </p:txBody>
      </p:sp>
      <p:sp>
        <p:nvSpPr>
          <p:cNvPr id="5" name="Date Placeholder 4">
            <a:extLst>
              <a:ext uri="{FF2B5EF4-FFF2-40B4-BE49-F238E27FC236}">
                <a16:creationId xmlns:a16="http://schemas.microsoft.com/office/drawing/2014/main" id="{9F8B6759-A9BE-D085-8E8D-EB2B2229AE0D}"/>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33152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754B10-37BE-4854-A729-2006452C437D}"/>
              </a:ext>
            </a:extLst>
          </p:cNvPr>
          <p:cNvSpPr>
            <a:spLocks noGrp="1"/>
          </p:cNvSpPr>
          <p:nvPr>
            <p:ph type="title"/>
          </p:nvPr>
        </p:nvSpPr>
        <p:spPr/>
        <p:txBody>
          <a:bodyPr/>
          <a:lstStyle/>
          <a:p>
            <a:r>
              <a:rPr lang="en-US" dirty="0"/>
              <a:t>FUNDED &amp; UNFUNDED SUPPLEMENTAL REQUESTS</a:t>
            </a:r>
          </a:p>
        </p:txBody>
      </p:sp>
      <p:sp>
        <p:nvSpPr>
          <p:cNvPr id="2" name="Text Placeholder 1">
            <a:extLst>
              <a:ext uri="{FF2B5EF4-FFF2-40B4-BE49-F238E27FC236}">
                <a16:creationId xmlns:a16="http://schemas.microsoft.com/office/drawing/2014/main" id="{FF076F53-FBAD-062F-1D9B-FE41C7A1420B}"/>
              </a:ext>
            </a:extLst>
          </p:cNvPr>
          <p:cNvSpPr>
            <a:spLocks noGrp="1"/>
          </p:cNvSpPr>
          <p:nvPr>
            <p:ph type="body" idx="1"/>
          </p:nvPr>
        </p:nvSpPr>
        <p:spPr/>
        <p:txBody>
          <a:bodyPr/>
          <a:lstStyle/>
          <a:p>
            <a:r>
              <a:rPr lang="en-US" dirty="0"/>
              <a:t>BUDGET PROPOSALS FOR NEW PROGRAMS AND STAFFING REQUESTS</a:t>
            </a:r>
          </a:p>
        </p:txBody>
      </p:sp>
    </p:spTree>
    <p:extLst>
      <p:ext uri="{BB962C8B-B14F-4D97-AF65-F5344CB8AC3E}">
        <p14:creationId xmlns:p14="http://schemas.microsoft.com/office/powerpoint/2010/main" val="714314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CDBD73-6217-4DC7-CBB0-485956FB53F7}"/>
              </a:ext>
            </a:extLst>
          </p:cNvPr>
          <p:cNvSpPr>
            <a:spLocks noGrp="1"/>
          </p:cNvSpPr>
          <p:nvPr>
            <p:ph type="title"/>
          </p:nvPr>
        </p:nvSpPr>
        <p:spPr/>
        <p:txBody>
          <a:bodyPr>
            <a:normAutofit fontScale="90000"/>
          </a:bodyPr>
          <a:lstStyle/>
          <a:p>
            <a:r>
              <a:rPr lang="en-US" dirty="0"/>
              <a:t>Top 20 Department Request</a:t>
            </a:r>
          </a:p>
        </p:txBody>
      </p:sp>
      <p:sp>
        <p:nvSpPr>
          <p:cNvPr id="9" name="Content Placeholder 8">
            <a:extLst>
              <a:ext uri="{FF2B5EF4-FFF2-40B4-BE49-F238E27FC236}">
                <a16:creationId xmlns:a16="http://schemas.microsoft.com/office/drawing/2014/main" id="{036092C4-E196-26EE-AEF1-3DEDA4816A41}"/>
              </a:ext>
            </a:extLst>
          </p:cNvPr>
          <p:cNvSpPr>
            <a:spLocks noGrp="1"/>
          </p:cNvSpPr>
          <p:nvPr>
            <p:ph sz="half" idx="1"/>
          </p:nvPr>
        </p:nvSpPr>
        <p:spPr/>
        <p:txBody>
          <a:bodyPr/>
          <a:lstStyle/>
          <a:p>
            <a:pPr marL="457200" indent="-457200">
              <a:buClr>
                <a:srgbClr val="C00000"/>
              </a:buClr>
              <a:buFont typeface="+mj-lt"/>
              <a:buAutoNum type="arabicPeriod"/>
            </a:pPr>
            <a:r>
              <a:rPr lang="en-US" dirty="0">
                <a:highlight>
                  <a:srgbClr val="FFFF00"/>
                </a:highlight>
              </a:rPr>
              <a:t>Tyler Technology Conversion (Fin/UB/Court) </a:t>
            </a:r>
          </a:p>
          <a:p>
            <a:pPr marL="457200" indent="-457200">
              <a:buClr>
                <a:srgbClr val="C00000"/>
              </a:buClr>
              <a:buFont typeface="+mj-lt"/>
              <a:buAutoNum type="arabicPeriod"/>
            </a:pPr>
            <a:r>
              <a:rPr lang="en-US" dirty="0"/>
              <a:t>Salary Adjustments</a:t>
            </a:r>
            <a:r>
              <a:rPr lang="en-US" dirty="0">
                <a:highlight>
                  <a:srgbClr val="FFFF00"/>
                </a:highlight>
              </a:rPr>
              <a:t>******</a:t>
            </a:r>
          </a:p>
          <a:p>
            <a:pPr marL="457200" indent="-457200">
              <a:buClr>
                <a:srgbClr val="C00000"/>
              </a:buClr>
              <a:buFont typeface="+mj-lt"/>
              <a:buAutoNum type="arabicPeriod"/>
            </a:pPr>
            <a:r>
              <a:rPr lang="en-US" dirty="0"/>
              <a:t>Community Engagement Administrator</a:t>
            </a:r>
          </a:p>
          <a:p>
            <a:pPr marL="457200" indent="-457200">
              <a:buClr>
                <a:srgbClr val="C00000"/>
              </a:buClr>
              <a:buFont typeface="+mj-lt"/>
              <a:buAutoNum type="arabicPeriod"/>
            </a:pPr>
            <a:r>
              <a:rPr lang="en-US" dirty="0">
                <a:highlight>
                  <a:srgbClr val="FFFF00"/>
                </a:highlight>
              </a:rPr>
              <a:t>File Serve Replacement</a:t>
            </a:r>
          </a:p>
          <a:p>
            <a:pPr marL="457200" indent="-457200">
              <a:buClr>
                <a:srgbClr val="C00000"/>
              </a:buClr>
              <a:buFont typeface="+mj-lt"/>
              <a:buAutoNum type="arabicPeriod"/>
            </a:pPr>
            <a:r>
              <a:rPr lang="en-US" dirty="0">
                <a:highlight>
                  <a:srgbClr val="FFFF00"/>
                </a:highlight>
              </a:rPr>
              <a:t>GIS</a:t>
            </a:r>
          </a:p>
          <a:p>
            <a:pPr marL="457200" indent="-457200">
              <a:buClr>
                <a:srgbClr val="C00000"/>
              </a:buClr>
              <a:buFont typeface="+mj-lt"/>
              <a:buAutoNum type="arabicPeriod"/>
            </a:pPr>
            <a:r>
              <a:rPr lang="en-US" dirty="0"/>
              <a:t>Court Clerk Position</a:t>
            </a:r>
          </a:p>
          <a:p>
            <a:pPr marL="457200" indent="-457200">
              <a:buClr>
                <a:srgbClr val="C00000"/>
              </a:buClr>
              <a:buFont typeface="+mj-lt"/>
              <a:buAutoNum type="arabicPeriod"/>
            </a:pPr>
            <a:r>
              <a:rPr lang="en-US" dirty="0"/>
              <a:t>Public Works Director Position</a:t>
            </a:r>
          </a:p>
          <a:p>
            <a:pPr marL="457200" indent="-457200">
              <a:buClr>
                <a:srgbClr val="C00000"/>
              </a:buClr>
              <a:buFont typeface="+mj-lt"/>
              <a:buAutoNum type="arabicPeriod"/>
            </a:pPr>
            <a:r>
              <a:rPr lang="en-US" dirty="0"/>
              <a:t>Police Records Clerk Position</a:t>
            </a:r>
          </a:p>
          <a:p>
            <a:pPr marL="457200" indent="-457200">
              <a:buClr>
                <a:srgbClr val="C00000"/>
              </a:buClr>
              <a:buFont typeface="+mj-lt"/>
              <a:buAutoNum type="arabicPeriod"/>
            </a:pPr>
            <a:r>
              <a:rPr lang="en-US" dirty="0"/>
              <a:t>Park &amp; Recreation Supervisor Position</a:t>
            </a:r>
          </a:p>
          <a:p>
            <a:pPr marL="457200" indent="-457200">
              <a:buClr>
                <a:srgbClr val="C00000"/>
              </a:buClr>
              <a:buFont typeface="+mj-lt"/>
              <a:buAutoNum type="arabicPeriod"/>
            </a:pPr>
            <a:r>
              <a:rPr lang="en-US" dirty="0"/>
              <a:t>Fire Marshal Position</a:t>
            </a:r>
          </a:p>
          <a:p>
            <a:endParaRPr lang="en-US" dirty="0"/>
          </a:p>
        </p:txBody>
      </p:sp>
      <p:sp>
        <p:nvSpPr>
          <p:cNvPr id="10" name="Content Placeholder 9">
            <a:extLst>
              <a:ext uri="{FF2B5EF4-FFF2-40B4-BE49-F238E27FC236}">
                <a16:creationId xmlns:a16="http://schemas.microsoft.com/office/drawing/2014/main" id="{C3280288-B201-4ED9-0BAF-ABB38B3FF89D}"/>
              </a:ext>
            </a:extLst>
          </p:cNvPr>
          <p:cNvSpPr>
            <a:spLocks noGrp="1"/>
          </p:cNvSpPr>
          <p:nvPr>
            <p:ph sz="half" idx="2"/>
          </p:nvPr>
        </p:nvSpPr>
        <p:spPr/>
        <p:txBody>
          <a:bodyPr/>
          <a:lstStyle/>
          <a:p>
            <a:pPr marL="457200" indent="-457200">
              <a:buClr>
                <a:srgbClr val="C00000"/>
              </a:buClr>
              <a:buFont typeface="+mj-lt"/>
              <a:buAutoNum type="arabicPeriod" startAt="11"/>
            </a:pPr>
            <a:r>
              <a:rPr lang="en-US" dirty="0"/>
              <a:t>Right of Way Mowing</a:t>
            </a:r>
          </a:p>
          <a:p>
            <a:pPr marL="457200" indent="-457200">
              <a:buClr>
                <a:srgbClr val="C00000"/>
              </a:buClr>
              <a:buFont typeface="+mj-lt"/>
              <a:buAutoNum type="arabicPeriod" startAt="11"/>
            </a:pPr>
            <a:r>
              <a:rPr lang="en-US" dirty="0"/>
              <a:t>Re-classification for Police Records Coordinator</a:t>
            </a:r>
          </a:p>
          <a:p>
            <a:pPr marL="457200" indent="-457200">
              <a:buClr>
                <a:srgbClr val="C00000"/>
              </a:buClr>
              <a:buFont typeface="+mj-lt"/>
              <a:buAutoNum type="arabicPeriod" startAt="11"/>
            </a:pPr>
            <a:r>
              <a:rPr lang="en-US" dirty="0"/>
              <a:t>Planning Consultant</a:t>
            </a:r>
          </a:p>
          <a:p>
            <a:pPr marL="457200" indent="-457200">
              <a:buClr>
                <a:srgbClr val="C00000"/>
              </a:buClr>
              <a:buFont typeface="+mj-lt"/>
              <a:buAutoNum type="arabicPeriod" startAt="11"/>
            </a:pPr>
            <a:r>
              <a:rPr lang="en-US" dirty="0">
                <a:highlight>
                  <a:srgbClr val="FFFF00"/>
                </a:highlight>
              </a:rPr>
              <a:t>Gym Divider / Electric Wench</a:t>
            </a:r>
          </a:p>
          <a:p>
            <a:pPr marL="457200" indent="-457200">
              <a:buClr>
                <a:srgbClr val="C00000"/>
              </a:buClr>
              <a:buFont typeface="+mj-lt"/>
              <a:buAutoNum type="arabicPeriod" startAt="11"/>
            </a:pPr>
            <a:r>
              <a:rPr lang="en-US" dirty="0"/>
              <a:t>Engineer Tech / Project Manager</a:t>
            </a:r>
          </a:p>
          <a:p>
            <a:pPr marL="457200" indent="-457200">
              <a:buClr>
                <a:srgbClr val="C00000"/>
              </a:buClr>
              <a:buFont typeface="+mj-lt"/>
              <a:buAutoNum type="arabicPeriod" startAt="11"/>
            </a:pPr>
            <a:r>
              <a:rPr lang="en-US" dirty="0"/>
              <a:t>Command Vehicle (2- Fire) (1-Police)</a:t>
            </a:r>
          </a:p>
          <a:p>
            <a:pPr marL="457200" indent="-457200">
              <a:buClr>
                <a:srgbClr val="C00000"/>
              </a:buClr>
              <a:buFont typeface="+mj-lt"/>
              <a:buAutoNum type="arabicPeriod" startAt="11"/>
            </a:pPr>
            <a:r>
              <a:rPr lang="en-US" dirty="0">
                <a:highlight>
                  <a:srgbClr val="FFFF00"/>
                </a:highlight>
              </a:rPr>
              <a:t>Portable Radios</a:t>
            </a:r>
          </a:p>
          <a:p>
            <a:pPr marL="457200" indent="-457200">
              <a:buClr>
                <a:srgbClr val="C00000"/>
              </a:buClr>
              <a:buFont typeface="+mj-lt"/>
              <a:buAutoNum type="arabicPeriod" startAt="11"/>
            </a:pPr>
            <a:r>
              <a:rPr lang="en-US" dirty="0"/>
              <a:t>Fund Police Patrol Officer Position</a:t>
            </a:r>
          </a:p>
          <a:p>
            <a:pPr marL="457200" indent="-457200">
              <a:buClr>
                <a:srgbClr val="C00000"/>
              </a:buClr>
              <a:buFont typeface="+mj-lt"/>
              <a:buAutoNum type="arabicPeriod" startAt="11"/>
            </a:pPr>
            <a:r>
              <a:rPr lang="en-US" dirty="0"/>
              <a:t>Construction Inspector change to Project Manager</a:t>
            </a:r>
          </a:p>
          <a:p>
            <a:pPr marL="457200" indent="-457200">
              <a:buClr>
                <a:srgbClr val="C00000"/>
              </a:buClr>
              <a:buFont typeface="+mj-lt"/>
              <a:buAutoNum type="arabicPeriod" startAt="11"/>
            </a:pPr>
            <a:r>
              <a:rPr lang="en-US" dirty="0">
                <a:highlight>
                  <a:srgbClr val="FFFF00"/>
                </a:highlight>
              </a:rPr>
              <a:t>Generator Maintenance</a:t>
            </a:r>
          </a:p>
          <a:p>
            <a:endParaRPr lang="en-US" dirty="0"/>
          </a:p>
        </p:txBody>
      </p:sp>
      <p:sp>
        <p:nvSpPr>
          <p:cNvPr id="5" name="Date Placeholder 4">
            <a:extLst>
              <a:ext uri="{FF2B5EF4-FFF2-40B4-BE49-F238E27FC236}">
                <a16:creationId xmlns:a16="http://schemas.microsoft.com/office/drawing/2014/main" id="{7030A8E1-25CF-4F88-B18B-E644802FDC3A}"/>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
        <p:nvSpPr>
          <p:cNvPr id="4" name="Slide Number Placeholder 3">
            <a:extLst>
              <a:ext uri="{FF2B5EF4-FFF2-40B4-BE49-F238E27FC236}">
                <a16:creationId xmlns:a16="http://schemas.microsoft.com/office/drawing/2014/main" id="{777CE85C-729F-48F6-996F-EE9E02E0889E}"/>
              </a:ext>
            </a:extLst>
          </p:cNvPr>
          <p:cNvSpPr>
            <a:spLocks noGrp="1"/>
          </p:cNvSpPr>
          <p:nvPr>
            <p:ph type="sldNum" sz="quarter" idx="12"/>
          </p:nvPr>
        </p:nvSpPr>
        <p:spPr/>
        <p:txBody>
          <a:bodyPr/>
          <a:lstStyle/>
          <a:p>
            <a:pPr>
              <a:defRPr/>
            </a:pPr>
            <a:fld id="{A04C2838-5915-4242-A224-C6E8BF3A9DD6}" type="slidenum">
              <a:rPr lang="en-US" altLang="en-US" smtClean="0"/>
              <a:pPr>
                <a:defRPr/>
              </a:pPr>
              <a:t>45</a:t>
            </a:fld>
            <a:endParaRPr lang="en-US" altLang="en-US" dirty="0"/>
          </a:p>
        </p:txBody>
      </p:sp>
    </p:spTree>
    <p:extLst>
      <p:ext uri="{BB962C8B-B14F-4D97-AF65-F5344CB8AC3E}">
        <p14:creationId xmlns:p14="http://schemas.microsoft.com/office/powerpoint/2010/main" val="1610524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A826-2982-2D5D-A7A5-F33AA7D243A8}"/>
              </a:ext>
            </a:extLst>
          </p:cNvPr>
          <p:cNvSpPr>
            <a:spLocks noGrp="1"/>
          </p:cNvSpPr>
          <p:nvPr>
            <p:ph type="title"/>
          </p:nvPr>
        </p:nvSpPr>
        <p:spPr/>
        <p:txBody>
          <a:bodyPr>
            <a:normAutofit fontScale="90000"/>
          </a:bodyPr>
          <a:lstStyle/>
          <a:p>
            <a:r>
              <a:rPr lang="en-US" dirty="0"/>
              <a:t>Additional Departmental Request - Unfunded</a:t>
            </a:r>
          </a:p>
        </p:txBody>
      </p:sp>
      <p:sp>
        <p:nvSpPr>
          <p:cNvPr id="3" name="Content Placeholder 2">
            <a:extLst>
              <a:ext uri="{FF2B5EF4-FFF2-40B4-BE49-F238E27FC236}">
                <a16:creationId xmlns:a16="http://schemas.microsoft.com/office/drawing/2014/main" id="{E69B76BF-4A62-F263-B86C-42171781FF5F}"/>
              </a:ext>
            </a:extLst>
          </p:cNvPr>
          <p:cNvSpPr>
            <a:spLocks noGrp="1"/>
          </p:cNvSpPr>
          <p:nvPr>
            <p:ph sz="half" idx="1"/>
          </p:nvPr>
        </p:nvSpPr>
        <p:spPr/>
        <p:txBody>
          <a:bodyPr/>
          <a:lstStyle/>
          <a:p>
            <a:pPr>
              <a:buClr>
                <a:srgbClr val="C00000"/>
              </a:buClr>
              <a:buFont typeface="Wingdings" panose="05000000000000000000" pitchFamily="2" charset="2"/>
              <a:buChar char="q"/>
            </a:pPr>
            <a:r>
              <a:rPr lang="en-US" dirty="0"/>
              <a:t>Fire R&amp;M Auto Increase by $20,000</a:t>
            </a:r>
          </a:p>
          <a:p>
            <a:pPr>
              <a:buClr>
                <a:srgbClr val="C00000"/>
              </a:buClr>
              <a:buFont typeface="Wingdings" panose="05000000000000000000" pitchFamily="2" charset="2"/>
              <a:buChar char="q"/>
            </a:pPr>
            <a:r>
              <a:rPr lang="en-US" dirty="0"/>
              <a:t>Fire Sauna $14,500</a:t>
            </a:r>
          </a:p>
          <a:p>
            <a:pPr>
              <a:buClr>
                <a:srgbClr val="C00000"/>
              </a:buClr>
              <a:buFont typeface="Wingdings" panose="05000000000000000000" pitchFamily="2" charset="2"/>
              <a:buChar char="q"/>
            </a:pPr>
            <a:r>
              <a:rPr lang="en-US" dirty="0"/>
              <a:t>Fire UTV EMS $60,000</a:t>
            </a:r>
          </a:p>
          <a:p>
            <a:pPr>
              <a:buClr>
                <a:srgbClr val="C00000"/>
              </a:buClr>
              <a:buFont typeface="Wingdings" panose="05000000000000000000" pitchFamily="2" charset="2"/>
              <a:buChar char="q"/>
            </a:pPr>
            <a:r>
              <a:rPr lang="en-US" dirty="0"/>
              <a:t>Police Grey Key Devise $12,000</a:t>
            </a:r>
          </a:p>
          <a:p>
            <a:pPr>
              <a:buClr>
                <a:srgbClr val="C00000"/>
              </a:buClr>
              <a:buFont typeface="Wingdings" panose="05000000000000000000" pitchFamily="2" charset="2"/>
              <a:buChar char="q"/>
            </a:pPr>
            <a:r>
              <a:rPr lang="en-US" dirty="0"/>
              <a:t>Police Range Trailer $9,000</a:t>
            </a:r>
          </a:p>
          <a:p>
            <a:pPr>
              <a:buClr>
                <a:srgbClr val="C00000"/>
              </a:buClr>
              <a:buFont typeface="Wingdings" panose="05000000000000000000" pitchFamily="2" charset="2"/>
              <a:buChar char="q"/>
            </a:pPr>
            <a:r>
              <a:rPr lang="en-US" dirty="0"/>
              <a:t>Public Works Lift Station Degreaser $26,250</a:t>
            </a:r>
          </a:p>
          <a:p>
            <a:pPr>
              <a:buClr>
                <a:srgbClr val="C00000"/>
              </a:buClr>
              <a:buFont typeface="Wingdings" panose="05000000000000000000" pitchFamily="2" charset="2"/>
              <a:buChar char="q"/>
            </a:pPr>
            <a:r>
              <a:rPr lang="en-US" dirty="0"/>
              <a:t>Public Works 6-yard Dump Truck $114,500</a:t>
            </a:r>
          </a:p>
          <a:p>
            <a:pPr>
              <a:buClr>
                <a:srgbClr val="C00000"/>
              </a:buClr>
              <a:buFont typeface="Wingdings" panose="05000000000000000000" pitchFamily="2" charset="2"/>
              <a:buChar char="q"/>
            </a:pPr>
            <a:r>
              <a:rPr lang="en-US" dirty="0"/>
              <a:t>Public Works PCI Streets Rating $45,000</a:t>
            </a:r>
          </a:p>
          <a:p>
            <a:pPr>
              <a:buClr>
                <a:srgbClr val="C00000"/>
              </a:buClr>
              <a:buFont typeface="Wingdings" panose="05000000000000000000" pitchFamily="2" charset="2"/>
              <a:buChar char="q"/>
            </a:pPr>
            <a:r>
              <a:rPr lang="en-US" dirty="0"/>
              <a:t>Public Works Sewer Jet Trailer $93,400</a:t>
            </a:r>
          </a:p>
        </p:txBody>
      </p:sp>
      <p:sp>
        <p:nvSpPr>
          <p:cNvPr id="4" name="Content Placeholder 3">
            <a:extLst>
              <a:ext uri="{FF2B5EF4-FFF2-40B4-BE49-F238E27FC236}">
                <a16:creationId xmlns:a16="http://schemas.microsoft.com/office/drawing/2014/main" id="{212D2E27-9EE5-5871-2D28-5E06C56417A6}"/>
              </a:ext>
            </a:extLst>
          </p:cNvPr>
          <p:cNvSpPr>
            <a:spLocks noGrp="1"/>
          </p:cNvSpPr>
          <p:nvPr>
            <p:ph sz="half" idx="2"/>
          </p:nvPr>
        </p:nvSpPr>
        <p:spPr/>
        <p:txBody>
          <a:bodyPr/>
          <a:lstStyle/>
          <a:p>
            <a:pPr marL="227013" indent="-227013">
              <a:buClr>
                <a:srgbClr val="C00000"/>
              </a:buClr>
              <a:buFont typeface="Wingdings" panose="05000000000000000000" pitchFamily="2" charset="2"/>
              <a:buChar char="q"/>
            </a:pPr>
            <a:r>
              <a:rPr lang="en-US" dirty="0"/>
              <a:t>Public Works Backhoe Thumb Attachment $6,650</a:t>
            </a:r>
          </a:p>
          <a:p>
            <a:pPr>
              <a:buClr>
                <a:srgbClr val="C00000"/>
              </a:buClr>
              <a:buFont typeface="Wingdings" panose="05000000000000000000" pitchFamily="2" charset="2"/>
              <a:buChar char="q"/>
            </a:pPr>
            <a:r>
              <a:rPr lang="en-US" dirty="0"/>
              <a:t>Public Works Truck $60,700</a:t>
            </a:r>
          </a:p>
          <a:p>
            <a:pPr lvl="1">
              <a:buClr>
                <a:srgbClr val="C00000"/>
              </a:buClr>
            </a:pPr>
            <a:r>
              <a:rPr lang="en-US" dirty="0"/>
              <a:t>Replacement for Unit 90</a:t>
            </a:r>
          </a:p>
          <a:p>
            <a:pPr>
              <a:buClr>
                <a:srgbClr val="C00000"/>
              </a:buClr>
              <a:buFont typeface="Wingdings" panose="05000000000000000000" pitchFamily="2" charset="2"/>
              <a:buChar char="q"/>
            </a:pPr>
            <a:r>
              <a:rPr lang="en-US" dirty="0"/>
              <a:t>Public Works Truck $52,950</a:t>
            </a:r>
          </a:p>
          <a:p>
            <a:pPr lvl="1">
              <a:buClr>
                <a:srgbClr val="C00000"/>
              </a:buClr>
            </a:pPr>
            <a:r>
              <a:rPr lang="en-US" dirty="0"/>
              <a:t>Replacement for Unit 102</a:t>
            </a:r>
          </a:p>
          <a:p>
            <a:pPr>
              <a:buClr>
                <a:srgbClr val="C00000"/>
              </a:buClr>
              <a:buFont typeface="Wingdings" panose="05000000000000000000" pitchFamily="2" charset="2"/>
              <a:buChar char="q"/>
            </a:pPr>
            <a:r>
              <a:rPr lang="en-US" dirty="0"/>
              <a:t>Public Works Trench Box $8,100</a:t>
            </a:r>
          </a:p>
          <a:p>
            <a:pPr marL="227013" indent="-227013">
              <a:buClr>
                <a:srgbClr val="C00000"/>
              </a:buClr>
              <a:buFont typeface="Wingdings" panose="05000000000000000000" pitchFamily="2" charset="2"/>
              <a:buChar char="q"/>
            </a:pPr>
            <a:r>
              <a:rPr lang="en-US" dirty="0"/>
              <a:t>Human Resources ADA Officer $14,010.24</a:t>
            </a:r>
          </a:p>
        </p:txBody>
      </p:sp>
      <p:sp>
        <p:nvSpPr>
          <p:cNvPr id="5" name="Date Placeholder 4">
            <a:extLst>
              <a:ext uri="{FF2B5EF4-FFF2-40B4-BE49-F238E27FC236}">
                <a16:creationId xmlns:a16="http://schemas.microsoft.com/office/drawing/2014/main" id="{186C75DB-FC36-4915-8A00-08E14636DD44}"/>
              </a:ext>
            </a:extLst>
          </p:cNvPr>
          <p:cNvSpPr>
            <a:spLocks noGrp="1"/>
          </p:cNvSpPr>
          <p:nvPr>
            <p:ph type="dt" sz="half" idx="10"/>
          </p:nvPr>
        </p:nvSpPr>
        <p:spPr/>
        <p:txBody>
          <a:bodyPr/>
          <a:lstStyle/>
          <a:p>
            <a:pPr>
              <a:defRPr/>
            </a:pPr>
            <a:fld id="{D920EFA0-D07D-429C-9421-1F474586A0A0}" type="datetime1">
              <a:rPr lang="en-US" smtClean="0"/>
              <a:t>8/13/2024</a:t>
            </a:fld>
            <a:endParaRPr lang="en-US" dirty="0"/>
          </a:p>
        </p:txBody>
      </p:sp>
      <p:sp>
        <p:nvSpPr>
          <p:cNvPr id="6" name="Slide Number Placeholder 5">
            <a:extLst>
              <a:ext uri="{FF2B5EF4-FFF2-40B4-BE49-F238E27FC236}">
                <a16:creationId xmlns:a16="http://schemas.microsoft.com/office/drawing/2014/main" id="{C973A6A1-87C6-4EBC-BA29-1767F6FED0F1}"/>
              </a:ext>
            </a:extLst>
          </p:cNvPr>
          <p:cNvSpPr>
            <a:spLocks noGrp="1"/>
          </p:cNvSpPr>
          <p:nvPr>
            <p:ph type="sldNum" sz="quarter" idx="12"/>
          </p:nvPr>
        </p:nvSpPr>
        <p:spPr/>
        <p:txBody>
          <a:bodyPr/>
          <a:lstStyle/>
          <a:p>
            <a:pPr>
              <a:defRPr/>
            </a:pPr>
            <a:fld id="{0033479A-7817-684C-ACB0-E01128C60C7E}" type="slidenum">
              <a:rPr lang="en-US" altLang="en-US" smtClean="0"/>
              <a:pPr>
                <a:defRPr/>
              </a:pPr>
              <a:t>46</a:t>
            </a:fld>
            <a:endParaRPr lang="en-US" altLang="en-US" dirty="0"/>
          </a:p>
        </p:txBody>
      </p:sp>
    </p:spTree>
    <p:extLst>
      <p:ext uri="{BB962C8B-B14F-4D97-AF65-F5344CB8AC3E}">
        <p14:creationId xmlns:p14="http://schemas.microsoft.com/office/powerpoint/2010/main" val="3405171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7C52-AE43-C5A7-153A-0A04DD683CD8}"/>
              </a:ext>
            </a:extLst>
          </p:cNvPr>
          <p:cNvSpPr>
            <a:spLocks noGrp="1"/>
          </p:cNvSpPr>
          <p:nvPr>
            <p:ph type="title"/>
          </p:nvPr>
        </p:nvSpPr>
        <p:spPr>
          <a:xfrm>
            <a:off x="1097280" y="286604"/>
            <a:ext cx="10058400" cy="501188"/>
          </a:xfrm>
        </p:spPr>
        <p:txBody>
          <a:bodyPr>
            <a:normAutofit fontScale="90000"/>
          </a:bodyPr>
          <a:lstStyle/>
          <a:p>
            <a:r>
              <a:rPr lang="en-US" dirty="0"/>
              <a:t>General Fund Summary</a:t>
            </a:r>
          </a:p>
        </p:txBody>
      </p:sp>
      <p:sp>
        <p:nvSpPr>
          <p:cNvPr id="5" name="Date Placeholder 4">
            <a:extLst>
              <a:ext uri="{FF2B5EF4-FFF2-40B4-BE49-F238E27FC236}">
                <a16:creationId xmlns:a16="http://schemas.microsoft.com/office/drawing/2014/main" id="{9418792B-57A4-6D32-1162-3EF47D2F2A67}"/>
              </a:ext>
            </a:extLst>
          </p:cNvPr>
          <p:cNvSpPr>
            <a:spLocks noGrp="1"/>
          </p:cNvSpPr>
          <p:nvPr>
            <p:ph type="dt" sz="half" idx="10"/>
          </p:nvPr>
        </p:nvSpPr>
        <p:spPr>
          <a:xfrm>
            <a:off x="1097280" y="6459785"/>
            <a:ext cx="2472271" cy="365125"/>
          </a:xfrm>
        </p:spPr>
        <p:txBody>
          <a:bodyPr>
            <a:normAutofit/>
          </a:bodyPr>
          <a:lstStyle/>
          <a:p>
            <a:pPr>
              <a:spcAft>
                <a:spcPts val="600"/>
              </a:spcAft>
              <a:defRPr/>
            </a:pPr>
            <a:fld id="{7BBD6024-FBFB-4674-B0FC-30B11B0CDD86}" type="datetime1">
              <a:rPr lang="en-US" smtClean="0"/>
              <a:pPr>
                <a:spcAft>
                  <a:spcPts val="600"/>
                </a:spcAft>
                <a:defRPr/>
              </a:pPr>
              <a:t>8/13/2024</a:t>
            </a:fld>
            <a:endParaRPr lang="en-US" dirty="0"/>
          </a:p>
        </p:txBody>
      </p:sp>
      <p:sp>
        <p:nvSpPr>
          <p:cNvPr id="4" name="Slide Number Placeholder 3">
            <a:extLst>
              <a:ext uri="{FF2B5EF4-FFF2-40B4-BE49-F238E27FC236}">
                <a16:creationId xmlns:a16="http://schemas.microsoft.com/office/drawing/2014/main" id="{A27235BB-8523-35E8-2B84-7A649B2A37C1}"/>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A04C2838-5915-4242-A224-C6E8BF3A9DD6}" type="slidenum">
              <a:rPr lang="en-US" altLang="en-US" smtClean="0"/>
              <a:pPr>
                <a:spcAft>
                  <a:spcPts val="600"/>
                </a:spcAft>
                <a:defRPr/>
              </a:pPr>
              <a:t>47</a:t>
            </a:fld>
            <a:endParaRPr lang="en-US" altLang="en-US" dirty="0"/>
          </a:p>
        </p:txBody>
      </p:sp>
      <p:graphicFrame>
        <p:nvGraphicFramePr>
          <p:cNvPr id="8" name="Content Placeholder 7">
            <a:extLst>
              <a:ext uri="{FF2B5EF4-FFF2-40B4-BE49-F238E27FC236}">
                <a16:creationId xmlns:a16="http://schemas.microsoft.com/office/drawing/2014/main" id="{0C1B9B80-2960-AD77-CB0C-66817291068D}"/>
              </a:ext>
            </a:extLst>
          </p:cNvPr>
          <p:cNvGraphicFramePr>
            <a:graphicFrameLocks noGrp="1" noChangeAspect="1"/>
          </p:cNvGraphicFramePr>
          <p:nvPr>
            <p:ph idx="1"/>
          </p:nvPr>
        </p:nvGraphicFramePr>
        <p:xfrm>
          <a:off x="415925" y="1104900"/>
          <a:ext cx="11099800" cy="4884738"/>
        </p:xfrm>
        <a:graphic>
          <a:graphicData uri="http://schemas.openxmlformats.org/presentationml/2006/ole">
            <mc:AlternateContent xmlns:mc="http://schemas.openxmlformats.org/markup-compatibility/2006">
              <mc:Choice xmlns:v="urn:schemas-microsoft-com:vml" Requires="v">
                <p:oleObj name="Worksheet" r:id="rId3" imgW="6515139" imgH="2866889" progId="Excel.Sheet.12">
                  <p:embed/>
                </p:oleObj>
              </mc:Choice>
              <mc:Fallback>
                <p:oleObj name="Worksheet" r:id="rId3" imgW="6515139" imgH="2866889" progId="Excel.Sheet.12">
                  <p:embed/>
                  <p:pic>
                    <p:nvPicPr>
                      <p:cNvPr id="8" name="Content Placeholder 7">
                        <a:extLst>
                          <a:ext uri="{FF2B5EF4-FFF2-40B4-BE49-F238E27FC236}">
                            <a16:creationId xmlns:a16="http://schemas.microsoft.com/office/drawing/2014/main" id="{0C1B9B80-2960-AD77-CB0C-66817291068D}"/>
                          </a:ext>
                        </a:extLst>
                      </p:cNvPr>
                      <p:cNvPicPr/>
                      <p:nvPr/>
                    </p:nvPicPr>
                    <p:blipFill>
                      <a:blip r:embed="rId4"/>
                      <a:stretch>
                        <a:fillRect/>
                      </a:stretch>
                    </p:blipFill>
                    <p:spPr>
                      <a:xfrm>
                        <a:off x="415925" y="1104900"/>
                        <a:ext cx="11099800" cy="4884738"/>
                      </a:xfrm>
                      <a:prstGeom prst="rect">
                        <a:avLst/>
                      </a:prstGeom>
                    </p:spPr>
                  </p:pic>
                </p:oleObj>
              </mc:Fallback>
            </mc:AlternateContent>
          </a:graphicData>
        </a:graphic>
      </p:graphicFrame>
    </p:spTree>
    <p:extLst>
      <p:ext uri="{BB962C8B-B14F-4D97-AF65-F5344CB8AC3E}">
        <p14:creationId xmlns:p14="http://schemas.microsoft.com/office/powerpoint/2010/main" val="1375948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754B10-37BE-4854-A729-2006452C437D}"/>
              </a:ext>
            </a:extLst>
          </p:cNvPr>
          <p:cNvSpPr>
            <a:spLocks noGrp="1"/>
          </p:cNvSpPr>
          <p:nvPr>
            <p:ph type="title"/>
          </p:nvPr>
        </p:nvSpPr>
        <p:spPr/>
        <p:txBody>
          <a:bodyPr/>
          <a:lstStyle/>
          <a:p>
            <a:r>
              <a:rPr lang="en-US" dirty="0"/>
              <a:t>CAPITAL IMPROVEMENT PROGRAM</a:t>
            </a:r>
          </a:p>
        </p:txBody>
      </p:sp>
      <p:sp>
        <p:nvSpPr>
          <p:cNvPr id="2" name="Text Placeholder 1">
            <a:extLst>
              <a:ext uri="{FF2B5EF4-FFF2-40B4-BE49-F238E27FC236}">
                <a16:creationId xmlns:a16="http://schemas.microsoft.com/office/drawing/2014/main" id="{FF076F53-FBAD-062F-1D9B-FE41C7A1420B}"/>
              </a:ext>
            </a:extLst>
          </p:cNvPr>
          <p:cNvSpPr>
            <a:spLocks noGrp="1"/>
          </p:cNvSpPr>
          <p:nvPr>
            <p:ph type="body" idx="1"/>
          </p:nvPr>
        </p:nvSpPr>
        <p:spPr/>
        <p:txBody>
          <a:bodyPr/>
          <a:lstStyle/>
          <a:p>
            <a:r>
              <a:rPr lang="en-US" dirty="0"/>
              <a:t>RECOMMENDED FUNDING FOR FY 2023-24 CIP</a:t>
            </a:r>
          </a:p>
        </p:txBody>
      </p:sp>
    </p:spTree>
    <p:extLst>
      <p:ext uri="{BB962C8B-B14F-4D97-AF65-F5344CB8AC3E}">
        <p14:creationId xmlns:p14="http://schemas.microsoft.com/office/powerpoint/2010/main" val="659227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133D-930C-CB64-12AB-9E4E35A1E304}"/>
              </a:ext>
            </a:extLst>
          </p:cNvPr>
          <p:cNvSpPr>
            <a:spLocks noGrp="1"/>
          </p:cNvSpPr>
          <p:nvPr>
            <p:ph type="title"/>
          </p:nvPr>
        </p:nvSpPr>
        <p:spPr/>
        <p:txBody>
          <a:bodyPr/>
          <a:lstStyle/>
          <a:p>
            <a:r>
              <a:rPr lang="en-US" dirty="0"/>
              <a:t>Capital Improvement Program</a:t>
            </a:r>
          </a:p>
        </p:txBody>
      </p:sp>
      <p:sp>
        <p:nvSpPr>
          <p:cNvPr id="4" name="Slide Number Placeholder 3">
            <a:extLst>
              <a:ext uri="{FF2B5EF4-FFF2-40B4-BE49-F238E27FC236}">
                <a16:creationId xmlns:a16="http://schemas.microsoft.com/office/drawing/2014/main" id="{14EAEAEA-9E01-8DFB-3755-3B6DF27EFBDD}"/>
              </a:ext>
            </a:extLst>
          </p:cNvPr>
          <p:cNvSpPr>
            <a:spLocks noGrp="1"/>
          </p:cNvSpPr>
          <p:nvPr>
            <p:ph type="sldNum" sz="quarter" idx="12"/>
          </p:nvPr>
        </p:nvSpPr>
        <p:spPr/>
        <p:txBody>
          <a:bodyPr/>
          <a:lstStyle/>
          <a:p>
            <a:pPr>
              <a:defRPr/>
            </a:pPr>
            <a:fld id="{A04C2838-5915-4242-A224-C6E8BF3A9DD6}" type="slidenum">
              <a:rPr lang="en-US" altLang="en-US" smtClean="0"/>
              <a:pPr>
                <a:defRPr/>
              </a:pPr>
              <a:t>49</a:t>
            </a:fld>
            <a:endParaRPr lang="en-US" altLang="en-US" dirty="0"/>
          </a:p>
        </p:txBody>
      </p:sp>
      <p:sp>
        <p:nvSpPr>
          <p:cNvPr id="5" name="Date Placeholder 4">
            <a:extLst>
              <a:ext uri="{FF2B5EF4-FFF2-40B4-BE49-F238E27FC236}">
                <a16:creationId xmlns:a16="http://schemas.microsoft.com/office/drawing/2014/main" id="{BF46DE27-1BFE-48DE-6AB1-06CE3F281D16}"/>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B47FC73-4EDE-C996-0EC7-C4F7161FB8BC}"/>
              </a:ext>
            </a:extLst>
          </p:cNvPr>
          <p:cNvGraphicFramePr>
            <a:graphicFrameLocks noGrp="1" noChangeAspect="1"/>
          </p:cNvGraphicFramePr>
          <p:nvPr>
            <p:ph idx="1"/>
            <p:extLst>
              <p:ext uri="{D42A27DB-BD31-4B8C-83A1-F6EECF244321}">
                <p14:modId xmlns:p14="http://schemas.microsoft.com/office/powerpoint/2010/main" val="3306745698"/>
              </p:ext>
            </p:extLst>
          </p:nvPr>
        </p:nvGraphicFramePr>
        <p:xfrm>
          <a:off x="396817" y="1106250"/>
          <a:ext cx="11113942" cy="5113974"/>
        </p:xfrm>
        <a:graphic>
          <a:graphicData uri="http://schemas.openxmlformats.org/presentationml/2006/ole">
            <mc:AlternateContent xmlns:mc="http://schemas.openxmlformats.org/markup-compatibility/2006">
              <mc:Choice xmlns:v="urn:schemas-microsoft-com:vml" Requires="v">
                <p:oleObj name="Worksheet" r:id="rId3" imgW="9915634" imgH="4562407" progId="Excel.Sheet.12">
                  <p:embed/>
                </p:oleObj>
              </mc:Choice>
              <mc:Fallback>
                <p:oleObj name="Worksheet" r:id="rId3" imgW="9915634" imgH="4562407" progId="Excel.Sheet.12">
                  <p:embed/>
                  <p:pic>
                    <p:nvPicPr>
                      <p:cNvPr id="6" name="Content Placeholder 5">
                        <a:extLst>
                          <a:ext uri="{FF2B5EF4-FFF2-40B4-BE49-F238E27FC236}">
                            <a16:creationId xmlns:a16="http://schemas.microsoft.com/office/drawing/2014/main" id="{0B47FC73-4EDE-C996-0EC7-C4F7161FB8BC}"/>
                          </a:ext>
                        </a:extLst>
                      </p:cNvPr>
                      <p:cNvPicPr/>
                      <p:nvPr/>
                    </p:nvPicPr>
                    <p:blipFill>
                      <a:blip r:embed="rId4"/>
                      <a:stretch>
                        <a:fillRect/>
                      </a:stretch>
                    </p:blipFill>
                    <p:spPr>
                      <a:xfrm>
                        <a:off x="396817" y="1106250"/>
                        <a:ext cx="11113942" cy="5113974"/>
                      </a:xfrm>
                      <a:prstGeom prst="rect">
                        <a:avLst/>
                      </a:prstGeom>
                    </p:spPr>
                  </p:pic>
                </p:oleObj>
              </mc:Fallback>
            </mc:AlternateContent>
          </a:graphicData>
        </a:graphic>
      </p:graphicFrame>
    </p:spTree>
    <p:extLst>
      <p:ext uri="{BB962C8B-B14F-4D97-AF65-F5344CB8AC3E}">
        <p14:creationId xmlns:p14="http://schemas.microsoft.com/office/powerpoint/2010/main" val="257459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34E4-37F7-D181-B7BF-535FD8E67D15}"/>
              </a:ext>
            </a:extLst>
          </p:cNvPr>
          <p:cNvSpPr>
            <a:spLocks noGrp="1"/>
          </p:cNvSpPr>
          <p:nvPr>
            <p:ph type="title"/>
          </p:nvPr>
        </p:nvSpPr>
        <p:spPr/>
        <p:txBody>
          <a:bodyPr>
            <a:normAutofit fontScale="90000"/>
          </a:bodyPr>
          <a:lstStyle/>
          <a:p>
            <a:r>
              <a:rPr lang="en-US" dirty="0"/>
              <a:t>GOVERNMENTAL FUND TYPES</a:t>
            </a:r>
          </a:p>
        </p:txBody>
      </p:sp>
      <p:sp>
        <p:nvSpPr>
          <p:cNvPr id="3" name="Content Placeholder 2">
            <a:extLst>
              <a:ext uri="{FF2B5EF4-FFF2-40B4-BE49-F238E27FC236}">
                <a16:creationId xmlns:a16="http://schemas.microsoft.com/office/drawing/2014/main" id="{EB6B660A-CA11-0F74-D1EA-8C3D0148B40F}"/>
              </a:ext>
            </a:extLst>
          </p:cNvPr>
          <p:cNvSpPr>
            <a:spLocks noGrp="1"/>
          </p:cNvSpPr>
          <p:nvPr>
            <p:ph sz="half" idx="1"/>
          </p:nvPr>
        </p:nvSpPr>
        <p:spPr/>
        <p:txBody>
          <a:bodyPr/>
          <a:lstStyle/>
          <a:p>
            <a:pPr lvl="1"/>
            <a:r>
              <a:rPr lang="en-US" b="1" dirty="0"/>
              <a:t>OPERATING FUNDS      </a:t>
            </a:r>
            <a:r>
              <a:rPr lang="en-US" b="1" dirty="0">
                <a:solidFill>
                  <a:srgbClr val="0033CC"/>
                </a:solidFill>
              </a:rPr>
              <a:t>$25,539,981</a:t>
            </a:r>
          </a:p>
          <a:p>
            <a:pPr lvl="1"/>
            <a:endParaRPr lang="en-US" b="1" dirty="0"/>
          </a:p>
          <a:p>
            <a:pPr lvl="2"/>
            <a:r>
              <a:rPr lang="en-US" dirty="0"/>
              <a:t>General Fund		53.4% </a:t>
            </a:r>
          </a:p>
          <a:p>
            <a:pPr lvl="2"/>
            <a:r>
              <a:rPr lang="en-US" dirty="0"/>
              <a:t>Water and Sewer Fund	39.0%</a:t>
            </a:r>
          </a:p>
          <a:p>
            <a:pPr lvl="2"/>
            <a:r>
              <a:rPr lang="en-US" dirty="0"/>
              <a:t>Debt Fund			  5.5%</a:t>
            </a:r>
          </a:p>
          <a:p>
            <a:pPr lvl="2"/>
            <a:r>
              <a:rPr lang="en-US" dirty="0"/>
              <a:t>Drainage Fund		  1.7%</a:t>
            </a:r>
          </a:p>
          <a:p>
            <a:pPr lvl="2"/>
            <a:r>
              <a:rPr lang="en-US" dirty="0"/>
              <a:t>Court Technology		  &lt; 1%</a:t>
            </a:r>
          </a:p>
          <a:p>
            <a:pPr lvl="2"/>
            <a:r>
              <a:rPr lang="en-US" dirty="0"/>
              <a:t>Court Security		  &lt; 1%</a:t>
            </a:r>
          </a:p>
          <a:p>
            <a:pPr lvl="2"/>
            <a:r>
              <a:rPr lang="en-US" dirty="0"/>
              <a:t>E911 Wireless		  &lt; 1%</a:t>
            </a:r>
          </a:p>
        </p:txBody>
      </p:sp>
      <p:sp>
        <p:nvSpPr>
          <p:cNvPr id="6" name="Content Placeholder 5">
            <a:extLst>
              <a:ext uri="{FF2B5EF4-FFF2-40B4-BE49-F238E27FC236}">
                <a16:creationId xmlns:a16="http://schemas.microsoft.com/office/drawing/2014/main" id="{96F17D03-32D5-98B0-DFD9-C6DC24431FBF}"/>
              </a:ext>
            </a:extLst>
          </p:cNvPr>
          <p:cNvSpPr>
            <a:spLocks noGrp="1"/>
          </p:cNvSpPr>
          <p:nvPr>
            <p:ph sz="half" idx="2"/>
          </p:nvPr>
        </p:nvSpPr>
        <p:spPr/>
        <p:txBody>
          <a:bodyPr/>
          <a:lstStyle/>
          <a:p>
            <a:pPr>
              <a:buClr>
                <a:srgbClr val="C00000"/>
              </a:buClr>
              <a:buFont typeface="Wingdings" panose="05000000000000000000" pitchFamily="2" charset="2"/>
              <a:buChar char="q"/>
            </a:pPr>
            <a:r>
              <a:rPr lang="en-US" b="1" dirty="0"/>
              <a:t>CAPITAL FUNDS	</a:t>
            </a:r>
            <a:r>
              <a:rPr lang="en-US" b="1" dirty="0">
                <a:solidFill>
                  <a:srgbClr val="C00000"/>
                </a:solidFill>
              </a:rPr>
              <a:t>$12,802,578</a:t>
            </a:r>
          </a:p>
          <a:p>
            <a:pPr>
              <a:buClr>
                <a:srgbClr val="C00000"/>
              </a:buClr>
              <a:buFont typeface="Wingdings" panose="05000000000000000000" pitchFamily="2" charset="2"/>
              <a:buChar char="q"/>
            </a:pPr>
            <a:endParaRPr lang="en-US" b="1" dirty="0"/>
          </a:p>
          <a:p>
            <a:pPr lvl="1">
              <a:buClr>
                <a:srgbClr val="C00000"/>
              </a:buClr>
            </a:pPr>
            <a:r>
              <a:rPr lang="en-US" dirty="0"/>
              <a:t>2016 GO Bond		34.0%</a:t>
            </a:r>
          </a:p>
          <a:p>
            <a:pPr lvl="1">
              <a:buClr>
                <a:srgbClr val="C00000"/>
              </a:buClr>
            </a:pPr>
            <a:r>
              <a:rPr lang="en-US" dirty="0"/>
              <a:t>Grants Fund		24.5%</a:t>
            </a:r>
          </a:p>
          <a:p>
            <a:pPr lvl="1">
              <a:buClr>
                <a:srgbClr val="C00000"/>
              </a:buClr>
            </a:pPr>
            <a:r>
              <a:rPr lang="en-US" dirty="0"/>
              <a:t>ARPA Fund			15.6%</a:t>
            </a:r>
          </a:p>
          <a:p>
            <a:pPr lvl="1">
              <a:buClr>
                <a:srgbClr val="C00000"/>
              </a:buClr>
            </a:pPr>
            <a:r>
              <a:rPr lang="en-US" dirty="0"/>
              <a:t>Water/Sewer Impact		  9.9%</a:t>
            </a:r>
          </a:p>
          <a:p>
            <a:pPr lvl="1">
              <a:buClr>
                <a:srgbClr val="C00000"/>
              </a:buClr>
            </a:pPr>
            <a:r>
              <a:rPr lang="en-US" dirty="0"/>
              <a:t>Street Impact		  7.0%</a:t>
            </a:r>
          </a:p>
          <a:p>
            <a:pPr lvl="1">
              <a:buClr>
                <a:srgbClr val="C00000"/>
              </a:buClr>
            </a:pPr>
            <a:r>
              <a:rPr lang="en-US" dirty="0"/>
              <a:t>Capital Projects Fund	  5.0%</a:t>
            </a:r>
          </a:p>
          <a:p>
            <a:pPr lvl="1">
              <a:buClr>
                <a:srgbClr val="C00000"/>
              </a:buClr>
            </a:pPr>
            <a:r>
              <a:rPr lang="en-US" dirty="0"/>
              <a:t>Park Development 	  	  4.3%</a:t>
            </a:r>
          </a:p>
          <a:p>
            <a:pPr lvl="1">
              <a:buClr>
                <a:srgbClr val="C00000"/>
              </a:buClr>
            </a:pPr>
            <a:r>
              <a:rPr lang="en-US" dirty="0"/>
              <a:t>Water Capital Projects Fund	   &lt;1%</a:t>
            </a:r>
          </a:p>
        </p:txBody>
      </p:sp>
      <p:sp>
        <p:nvSpPr>
          <p:cNvPr id="5" name="Date Placeholder 4">
            <a:extLst>
              <a:ext uri="{FF2B5EF4-FFF2-40B4-BE49-F238E27FC236}">
                <a16:creationId xmlns:a16="http://schemas.microsoft.com/office/drawing/2014/main" id="{D4889947-20A7-69F6-D04A-0BA4E2D8EB33}"/>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
        <p:nvSpPr>
          <p:cNvPr id="4" name="Slide Number Placeholder 3">
            <a:extLst>
              <a:ext uri="{FF2B5EF4-FFF2-40B4-BE49-F238E27FC236}">
                <a16:creationId xmlns:a16="http://schemas.microsoft.com/office/drawing/2014/main" id="{094F71B9-3F72-3873-B9D1-DA485F711081}"/>
              </a:ext>
            </a:extLst>
          </p:cNvPr>
          <p:cNvSpPr>
            <a:spLocks noGrp="1"/>
          </p:cNvSpPr>
          <p:nvPr>
            <p:ph type="sldNum" sz="quarter" idx="12"/>
          </p:nvPr>
        </p:nvSpPr>
        <p:spPr/>
        <p:txBody>
          <a:bodyPr/>
          <a:lstStyle/>
          <a:p>
            <a:pPr>
              <a:defRPr/>
            </a:pPr>
            <a:fld id="{A04C2838-5915-4242-A224-C6E8BF3A9DD6}" type="slidenum">
              <a:rPr lang="en-US" altLang="en-US" smtClean="0"/>
              <a:pPr>
                <a:defRPr/>
              </a:pPr>
              <a:t>5</a:t>
            </a:fld>
            <a:endParaRPr lang="en-US" altLang="en-US" dirty="0"/>
          </a:p>
        </p:txBody>
      </p:sp>
    </p:spTree>
    <p:extLst>
      <p:ext uri="{BB962C8B-B14F-4D97-AF65-F5344CB8AC3E}">
        <p14:creationId xmlns:p14="http://schemas.microsoft.com/office/powerpoint/2010/main" val="3798465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133D-930C-CB64-12AB-9E4E35A1E304}"/>
              </a:ext>
            </a:extLst>
          </p:cNvPr>
          <p:cNvSpPr>
            <a:spLocks noGrp="1"/>
          </p:cNvSpPr>
          <p:nvPr>
            <p:ph type="title"/>
          </p:nvPr>
        </p:nvSpPr>
        <p:spPr/>
        <p:txBody>
          <a:bodyPr/>
          <a:lstStyle/>
          <a:p>
            <a:r>
              <a:rPr lang="en-US" dirty="0"/>
              <a:t>Capital Improvement Program</a:t>
            </a:r>
          </a:p>
        </p:txBody>
      </p:sp>
      <p:sp>
        <p:nvSpPr>
          <p:cNvPr id="4" name="Slide Number Placeholder 3">
            <a:extLst>
              <a:ext uri="{FF2B5EF4-FFF2-40B4-BE49-F238E27FC236}">
                <a16:creationId xmlns:a16="http://schemas.microsoft.com/office/drawing/2014/main" id="{14EAEAEA-9E01-8DFB-3755-3B6DF27EFBDD}"/>
              </a:ext>
            </a:extLst>
          </p:cNvPr>
          <p:cNvSpPr>
            <a:spLocks noGrp="1"/>
          </p:cNvSpPr>
          <p:nvPr>
            <p:ph type="sldNum" sz="quarter" idx="12"/>
          </p:nvPr>
        </p:nvSpPr>
        <p:spPr/>
        <p:txBody>
          <a:bodyPr/>
          <a:lstStyle/>
          <a:p>
            <a:pPr>
              <a:defRPr/>
            </a:pPr>
            <a:fld id="{A04C2838-5915-4242-A224-C6E8BF3A9DD6}" type="slidenum">
              <a:rPr lang="en-US" altLang="en-US" smtClean="0"/>
              <a:pPr>
                <a:defRPr/>
              </a:pPr>
              <a:t>50</a:t>
            </a:fld>
            <a:endParaRPr lang="en-US" altLang="en-US" dirty="0"/>
          </a:p>
        </p:txBody>
      </p:sp>
      <p:sp>
        <p:nvSpPr>
          <p:cNvPr id="5" name="Date Placeholder 4">
            <a:extLst>
              <a:ext uri="{FF2B5EF4-FFF2-40B4-BE49-F238E27FC236}">
                <a16:creationId xmlns:a16="http://schemas.microsoft.com/office/drawing/2014/main" id="{BF46DE27-1BFE-48DE-6AB1-06CE3F281D16}"/>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B47FC73-4EDE-C996-0EC7-C4F7161FB8BC}"/>
              </a:ext>
            </a:extLst>
          </p:cNvPr>
          <p:cNvGraphicFramePr>
            <a:graphicFrameLocks noGrp="1" noChangeAspect="1"/>
          </p:cNvGraphicFramePr>
          <p:nvPr>
            <p:ph idx="1"/>
            <p:extLst>
              <p:ext uri="{D42A27DB-BD31-4B8C-83A1-F6EECF244321}">
                <p14:modId xmlns:p14="http://schemas.microsoft.com/office/powerpoint/2010/main" val="3807448502"/>
              </p:ext>
            </p:extLst>
          </p:nvPr>
        </p:nvGraphicFramePr>
        <p:xfrm>
          <a:off x="485774" y="1030288"/>
          <a:ext cx="11397617" cy="5168493"/>
        </p:xfrm>
        <a:graphic>
          <a:graphicData uri="http://schemas.openxmlformats.org/presentationml/2006/ole">
            <mc:AlternateContent xmlns:mc="http://schemas.openxmlformats.org/markup-compatibility/2006">
              <mc:Choice xmlns:v="urn:schemas-microsoft-com:vml" Requires="v">
                <p:oleObj name="Worksheet" r:id="rId3" imgW="9915634" imgH="4495664" progId="Excel.Sheet.12">
                  <p:embed/>
                </p:oleObj>
              </mc:Choice>
              <mc:Fallback>
                <p:oleObj name="Worksheet" r:id="rId3" imgW="9915634" imgH="4495664" progId="Excel.Sheet.12">
                  <p:embed/>
                  <p:pic>
                    <p:nvPicPr>
                      <p:cNvPr id="6" name="Content Placeholder 5">
                        <a:extLst>
                          <a:ext uri="{FF2B5EF4-FFF2-40B4-BE49-F238E27FC236}">
                            <a16:creationId xmlns:a16="http://schemas.microsoft.com/office/drawing/2014/main" id="{0B47FC73-4EDE-C996-0EC7-C4F7161FB8BC}"/>
                          </a:ext>
                        </a:extLst>
                      </p:cNvPr>
                      <p:cNvPicPr/>
                      <p:nvPr/>
                    </p:nvPicPr>
                    <p:blipFill>
                      <a:blip r:embed="rId4"/>
                      <a:stretch>
                        <a:fillRect/>
                      </a:stretch>
                    </p:blipFill>
                    <p:spPr>
                      <a:xfrm>
                        <a:off x="485774" y="1030288"/>
                        <a:ext cx="11397617" cy="5168493"/>
                      </a:xfrm>
                      <a:prstGeom prst="rect">
                        <a:avLst/>
                      </a:prstGeom>
                    </p:spPr>
                  </p:pic>
                </p:oleObj>
              </mc:Fallback>
            </mc:AlternateContent>
          </a:graphicData>
        </a:graphic>
      </p:graphicFrame>
    </p:spTree>
    <p:extLst>
      <p:ext uri="{BB962C8B-B14F-4D97-AF65-F5344CB8AC3E}">
        <p14:creationId xmlns:p14="http://schemas.microsoft.com/office/powerpoint/2010/main" val="1484671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133D-930C-CB64-12AB-9E4E35A1E304}"/>
              </a:ext>
            </a:extLst>
          </p:cNvPr>
          <p:cNvSpPr>
            <a:spLocks noGrp="1"/>
          </p:cNvSpPr>
          <p:nvPr>
            <p:ph type="title"/>
          </p:nvPr>
        </p:nvSpPr>
        <p:spPr/>
        <p:txBody>
          <a:bodyPr/>
          <a:lstStyle/>
          <a:p>
            <a:r>
              <a:rPr lang="en-US" dirty="0"/>
              <a:t>Capital Improvement Program</a:t>
            </a:r>
          </a:p>
        </p:txBody>
      </p:sp>
      <p:sp>
        <p:nvSpPr>
          <p:cNvPr id="4" name="Slide Number Placeholder 3">
            <a:extLst>
              <a:ext uri="{FF2B5EF4-FFF2-40B4-BE49-F238E27FC236}">
                <a16:creationId xmlns:a16="http://schemas.microsoft.com/office/drawing/2014/main" id="{14EAEAEA-9E01-8DFB-3755-3B6DF27EFBDD}"/>
              </a:ext>
            </a:extLst>
          </p:cNvPr>
          <p:cNvSpPr>
            <a:spLocks noGrp="1"/>
          </p:cNvSpPr>
          <p:nvPr>
            <p:ph type="sldNum" sz="quarter" idx="12"/>
          </p:nvPr>
        </p:nvSpPr>
        <p:spPr/>
        <p:txBody>
          <a:bodyPr/>
          <a:lstStyle/>
          <a:p>
            <a:pPr>
              <a:defRPr/>
            </a:pPr>
            <a:fld id="{A04C2838-5915-4242-A224-C6E8BF3A9DD6}" type="slidenum">
              <a:rPr lang="en-US" altLang="en-US" smtClean="0"/>
              <a:pPr>
                <a:defRPr/>
              </a:pPr>
              <a:t>51</a:t>
            </a:fld>
            <a:endParaRPr lang="en-US" altLang="en-US" dirty="0"/>
          </a:p>
        </p:txBody>
      </p:sp>
      <p:sp>
        <p:nvSpPr>
          <p:cNvPr id="5" name="Date Placeholder 4">
            <a:extLst>
              <a:ext uri="{FF2B5EF4-FFF2-40B4-BE49-F238E27FC236}">
                <a16:creationId xmlns:a16="http://schemas.microsoft.com/office/drawing/2014/main" id="{BF46DE27-1BFE-48DE-6AB1-06CE3F281D16}"/>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0B47FC73-4EDE-C996-0EC7-C4F7161FB8BC}"/>
              </a:ext>
            </a:extLst>
          </p:cNvPr>
          <p:cNvGraphicFramePr>
            <a:graphicFrameLocks noGrp="1" noChangeAspect="1"/>
          </p:cNvGraphicFramePr>
          <p:nvPr>
            <p:ph idx="1"/>
            <p:extLst>
              <p:ext uri="{D42A27DB-BD31-4B8C-83A1-F6EECF244321}">
                <p14:modId xmlns:p14="http://schemas.microsoft.com/office/powerpoint/2010/main" val="3084249028"/>
              </p:ext>
            </p:extLst>
          </p:nvPr>
        </p:nvGraphicFramePr>
        <p:xfrm>
          <a:off x="579979" y="844881"/>
          <a:ext cx="11032042" cy="5510726"/>
        </p:xfrm>
        <a:graphic>
          <a:graphicData uri="http://schemas.openxmlformats.org/presentationml/2006/ole">
            <mc:AlternateContent xmlns:mc="http://schemas.openxmlformats.org/markup-compatibility/2006">
              <mc:Choice xmlns:v="urn:schemas-microsoft-com:vml" Requires="v">
                <p:oleObj name="Worksheet" r:id="rId3" imgW="9915634" imgH="4953068" progId="Excel.Sheet.12">
                  <p:embed/>
                </p:oleObj>
              </mc:Choice>
              <mc:Fallback>
                <p:oleObj name="Worksheet" r:id="rId3" imgW="9915634" imgH="4953068" progId="Excel.Sheet.12">
                  <p:embed/>
                  <p:pic>
                    <p:nvPicPr>
                      <p:cNvPr id="6" name="Content Placeholder 5">
                        <a:extLst>
                          <a:ext uri="{FF2B5EF4-FFF2-40B4-BE49-F238E27FC236}">
                            <a16:creationId xmlns:a16="http://schemas.microsoft.com/office/drawing/2014/main" id="{0B47FC73-4EDE-C996-0EC7-C4F7161FB8BC}"/>
                          </a:ext>
                        </a:extLst>
                      </p:cNvPr>
                      <p:cNvPicPr/>
                      <p:nvPr/>
                    </p:nvPicPr>
                    <p:blipFill>
                      <a:blip r:embed="rId4"/>
                      <a:stretch>
                        <a:fillRect/>
                      </a:stretch>
                    </p:blipFill>
                    <p:spPr>
                      <a:xfrm>
                        <a:off x="579979" y="844881"/>
                        <a:ext cx="11032042" cy="5510726"/>
                      </a:xfrm>
                      <a:prstGeom prst="rect">
                        <a:avLst/>
                      </a:prstGeom>
                    </p:spPr>
                  </p:pic>
                </p:oleObj>
              </mc:Fallback>
            </mc:AlternateContent>
          </a:graphicData>
        </a:graphic>
      </p:graphicFrame>
    </p:spTree>
    <p:extLst>
      <p:ext uri="{BB962C8B-B14F-4D97-AF65-F5344CB8AC3E}">
        <p14:creationId xmlns:p14="http://schemas.microsoft.com/office/powerpoint/2010/main" val="2409999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uilding with a parking lot&#10;&#10;Description automatically generated">
            <a:extLst>
              <a:ext uri="{FF2B5EF4-FFF2-40B4-BE49-F238E27FC236}">
                <a16:creationId xmlns:a16="http://schemas.microsoft.com/office/drawing/2014/main" id="{E66324CB-1656-0E33-C7BE-FA531AB4D264}"/>
              </a:ext>
            </a:extLst>
          </p:cNvPr>
          <p:cNvPicPr>
            <a:picLocks noChangeAspect="1"/>
          </p:cNvPicPr>
          <p:nvPr/>
        </p:nvPicPr>
        <p:blipFill>
          <a:blip r:embed="rId2" cstate="print">
            <a:alphaModFix amt="63000"/>
            <a:extLst>
              <a:ext uri="{28A0092B-C50C-407E-A947-70E740481C1C}">
                <a14:useLocalDpi xmlns:a14="http://schemas.microsoft.com/office/drawing/2010/main" val="0"/>
              </a:ext>
            </a:extLst>
          </a:blip>
          <a:stretch>
            <a:fillRect/>
          </a:stretch>
        </p:blipFill>
        <p:spPr>
          <a:xfrm>
            <a:off x="5442373" y="861198"/>
            <a:ext cx="4754880" cy="3566160"/>
          </a:xfrm>
          <a:prstGeom prst="rect">
            <a:avLst/>
          </a:prstGeom>
        </p:spPr>
      </p:pic>
      <p:pic>
        <p:nvPicPr>
          <p:cNvPr id="7" name="Picture 6" descr="A dog kennel outside of a building&#10;&#10;Description automatically generated">
            <a:extLst>
              <a:ext uri="{FF2B5EF4-FFF2-40B4-BE49-F238E27FC236}">
                <a16:creationId xmlns:a16="http://schemas.microsoft.com/office/drawing/2014/main" id="{728ECF72-1699-60C6-2640-43466AF04267}"/>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1838960" y="1903129"/>
            <a:ext cx="4572000" cy="3429000"/>
          </a:xfrm>
          <a:prstGeom prst="rect">
            <a:avLst/>
          </a:prstGeom>
        </p:spPr>
      </p:pic>
      <p:sp>
        <p:nvSpPr>
          <p:cNvPr id="2" name="Title 1">
            <a:extLst>
              <a:ext uri="{FF2B5EF4-FFF2-40B4-BE49-F238E27FC236}">
                <a16:creationId xmlns:a16="http://schemas.microsoft.com/office/drawing/2014/main" id="{11514628-2412-74F1-B161-FF10DA52483B}"/>
              </a:ext>
            </a:extLst>
          </p:cNvPr>
          <p:cNvSpPr>
            <a:spLocks noGrp="1"/>
          </p:cNvSpPr>
          <p:nvPr>
            <p:ph type="title"/>
          </p:nvPr>
        </p:nvSpPr>
        <p:spPr/>
        <p:txBody>
          <a:bodyPr/>
          <a:lstStyle/>
          <a:p>
            <a:r>
              <a:rPr lang="en-US" dirty="0"/>
              <a:t>The plan for Old City facilities!</a:t>
            </a:r>
          </a:p>
        </p:txBody>
      </p:sp>
      <p:sp>
        <p:nvSpPr>
          <p:cNvPr id="3" name="Content Placeholder 2">
            <a:extLst>
              <a:ext uri="{FF2B5EF4-FFF2-40B4-BE49-F238E27FC236}">
                <a16:creationId xmlns:a16="http://schemas.microsoft.com/office/drawing/2014/main" id="{F134351A-2B7B-D588-FA5B-5DFDECB2F3C0}"/>
              </a:ext>
            </a:extLst>
          </p:cNvPr>
          <p:cNvSpPr>
            <a:spLocks noGrp="1"/>
          </p:cNvSpPr>
          <p:nvPr>
            <p:ph idx="1"/>
          </p:nvPr>
        </p:nvSpPr>
        <p:spPr/>
        <p:txBody>
          <a:bodyPr/>
          <a:lstStyle/>
          <a:p>
            <a:pPr>
              <a:buFont typeface="Wingdings" panose="05000000000000000000" pitchFamily="2" charset="2"/>
              <a:buChar char="q"/>
            </a:pPr>
            <a:r>
              <a:rPr lang="en-US" sz="2800" b="1" dirty="0"/>
              <a:t>Family Life Center parking lot</a:t>
            </a:r>
          </a:p>
          <a:p>
            <a:pPr marL="0" indent="0">
              <a:buNone/>
            </a:pPr>
            <a:endParaRPr lang="en-US" sz="2800" b="1" dirty="0"/>
          </a:p>
          <a:p>
            <a:pPr>
              <a:buFont typeface="Wingdings" panose="05000000000000000000" pitchFamily="2" charset="2"/>
              <a:buChar char="q"/>
            </a:pPr>
            <a:r>
              <a:rPr lang="en-US" sz="2800" b="1" dirty="0"/>
              <a:t>Animal Shelter</a:t>
            </a:r>
          </a:p>
          <a:p>
            <a:pPr marL="0" indent="0">
              <a:buNone/>
            </a:pPr>
            <a:endParaRPr lang="en-US" sz="2800" dirty="0"/>
          </a:p>
          <a:p>
            <a:pPr marL="0" indent="0">
              <a:buNone/>
            </a:pPr>
            <a:endParaRPr lang="en-US" sz="2800" dirty="0"/>
          </a:p>
          <a:p>
            <a:pPr>
              <a:buFont typeface="Wingdings" panose="05000000000000000000" pitchFamily="2" charset="2"/>
              <a:buChar char="q"/>
            </a:pPr>
            <a:r>
              <a:rPr lang="en-US" sz="2800" b="1" dirty="0"/>
              <a:t>Old City Hall</a:t>
            </a:r>
          </a:p>
          <a:p>
            <a:pPr lvl="1">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60224948-F5C8-B928-7A91-74EB5983DCE2}"/>
              </a:ext>
            </a:extLst>
          </p:cNvPr>
          <p:cNvSpPr>
            <a:spLocks noGrp="1"/>
          </p:cNvSpPr>
          <p:nvPr>
            <p:ph type="sldNum" sz="quarter" idx="12"/>
          </p:nvPr>
        </p:nvSpPr>
        <p:spPr/>
        <p:txBody>
          <a:bodyPr/>
          <a:lstStyle/>
          <a:p>
            <a:pPr>
              <a:defRPr/>
            </a:pPr>
            <a:fld id="{A04C2838-5915-4242-A224-C6E8BF3A9DD6}" type="slidenum">
              <a:rPr lang="en-US" altLang="en-US" smtClean="0"/>
              <a:pPr>
                <a:defRPr/>
              </a:pPr>
              <a:t>52</a:t>
            </a:fld>
            <a:endParaRPr lang="en-US" altLang="en-US" dirty="0"/>
          </a:p>
        </p:txBody>
      </p:sp>
      <p:sp>
        <p:nvSpPr>
          <p:cNvPr id="5" name="Date Placeholder 4">
            <a:extLst>
              <a:ext uri="{FF2B5EF4-FFF2-40B4-BE49-F238E27FC236}">
                <a16:creationId xmlns:a16="http://schemas.microsoft.com/office/drawing/2014/main" id="{8CFF2979-904D-C865-50C4-FDB651259543}"/>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pic>
        <p:nvPicPr>
          <p:cNvPr id="9" name="Picture 8" descr="A parking lot with a building&#10;&#10;Description automatically generated">
            <a:extLst>
              <a:ext uri="{FF2B5EF4-FFF2-40B4-BE49-F238E27FC236}">
                <a16:creationId xmlns:a16="http://schemas.microsoft.com/office/drawing/2014/main" id="{EF6C60BE-A3CD-99BB-233E-3CEA2FB33DB8}"/>
              </a:ext>
            </a:extLst>
          </p:cNvPr>
          <p:cNvPicPr>
            <a:picLocks noChangeAspect="1"/>
          </p:cNvPicPr>
          <p:nvPr/>
        </p:nvPicPr>
        <p:blipFill>
          <a:blip r:embed="rId4" cstate="print">
            <a:alphaModFix amt="68000"/>
            <a:extLst>
              <a:ext uri="{28A0092B-C50C-407E-A947-70E740481C1C}">
                <a14:useLocalDpi xmlns:a14="http://schemas.microsoft.com/office/drawing/2010/main" val="0"/>
              </a:ext>
            </a:extLst>
          </a:blip>
          <a:stretch>
            <a:fillRect/>
          </a:stretch>
        </p:blipFill>
        <p:spPr>
          <a:xfrm>
            <a:off x="6929120" y="3383273"/>
            <a:ext cx="3942080" cy="2956560"/>
          </a:xfrm>
          <a:prstGeom prst="rect">
            <a:avLst/>
          </a:prstGeom>
        </p:spPr>
      </p:pic>
    </p:spTree>
    <p:extLst>
      <p:ext uri="{BB962C8B-B14F-4D97-AF65-F5344CB8AC3E}">
        <p14:creationId xmlns:p14="http://schemas.microsoft.com/office/powerpoint/2010/main" val="1148584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F3F8A2-01C9-4E29-949C-7BB357071C99}"/>
              </a:ext>
            </a:extLst>
          </p:cNvPr>
          <p:cNvSpPr>
            <a:spLocks noGrp="1"/>
          </p:cNvSpPr>
          <p:nvPr>
            <p:ph type="dt" sz="half" idx="10"/>
          </p:nvPr>
        </p:nvSpPr>
        <p:spPr/>
        <p:txBody>
          <a:bodyPr/>
          <a:lstStyle/>
          <a:p>
            <a:pPr>
              <a:defRPr/>
            </a:pPr>
            <a:fld id="{B6C485AD-5933-4BF5-AE0F-952C69C5F09A}" type="datetime1">
              <a:rPr lang="en-US" smtClean="0"/>
              <a:t>8/13/2024</a:t>
            </a:fld>
            <a:endParaRPr lang="en-US" dirty="0"/>
          </a:p>
        </p:txBody>
      </p:sp>
      <p:sp>
        <p:nvSpPr>
          <p:cNvPr id="5" name="Slide Number Placeholder 4">
            <a:extLst>
              <a:ext uri="{FF2B5EF4-FFF2-40B4-BE49-F238E27FC236}">
                <a16:creationId xmlns:a16="http://schemas.microsoft.com/office/drawing/2014/main" id="{8DAB9882-F13E-4A93-930B-2ED693C0171B}"/>
              </a:ext>
            </a:extLst>
          </p:cNvPr>
          <p:cNvSpPr>
            <a:spLocks noGrp="1"/>
          </p:cNvSpPr>
          <p:nvPr>
            <p:ph type="sldNum" sz="quarter" idx="12"/>
          </p:nvPr>
        </p:nvSpPr>
        <p:spPr/>
        <p:txBody>
          <a:bodyPr/>
          <a:lstStyle/>
          <a:p>
            <a:pPr>
              <a:defRPr/>
            </a:pPr>
            <a:fld id="{71090409-A9A9-B54D-8AED-A8E3978958AC}" type="slidenum">
              <a:rPr lang="en-US" altLang="en-US" smtClean="0"/>
              <a:pPr>
                <a:defRPr/>
              </a:pPr>
              <a:t>53</a:t>
            </a:fld>
            <a:endParaRPr lang="en-US" altLang="en-US" dirty="0"/>
          </a:p>
        </p:txBody>
      </p:sp>
      <p:sp>
        <p:nvSpPr>
          <p:cNvPr id="6" name="Title 5">
            <a:extLst>
              <a:ext uri="{FF2B5EF4-FFF2-40B4-BE49-F238E27FC236}">
                <a16:creationId xmlns:a16="http://schemas.microsoft.com/office/drawing/2014/main" id="{00E331E4-F20F-43B7-8816-5C04C1F6CE49}"/>
              </a:ext>
            </a:extLst>
          </p:cNvPr>
          <p:cNvSpPr>
            <a:spLocks noGrp="1"/>
          </p:cNvSpPr>
          <p:nvPr>
            <p:ph type="title"/>
          </p:nvPr>
        </p:nvSpPr>
        <p:spPr/>
        <p:txBody>
          <a:bodyPr/>
          <a:lstStyle/>
          <a:p>
            <a:r>
              <a:rPr lang="en-US" dirty="0"/>
              <a:t>Questions? </a:t>
            </a:r>
          </a:p>
        </p:txBody>
      </p:sp>
      <p:sp>
        <p:nvSpPr>
          <p:cNvPr id="7" name="Text Placeholder 6">
            <a:extLst>
              <a:ext uri="{FF2B5EF4-FFF2-40B4-BE49-F238E27FC236}">
                <a16:creationId xmlns:a16="http://schemas.microsoft.com/office/drawing/2014/main" id="{D9C75C6F-D4D7-4A43-83DC-0D8B56EB2B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2862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8C1C-78A9-79E9-C11F-CEF9BD11D58A}"/>
              </a:ext>
            </a:extLst>
          </p:cNvPr>
          <p:cNvSpPr>
            <a:spLocks noGrp="1"/>
          </p:cNvSpPr>
          <p:nvPr>
            <p:ph type="title"/>
          </p:nvPr>
        </p:nvSpPr>
        <p:spPr/>
        <p:txBody>
          <a:bodyPr/>
          <a:lstStyle/>
          <a:p>
            <a:r>
              <a:rPr lang="en-US" dirty="0"/>
              <a:t>Additional funding (compensation)</a:t>
            </a:r>
          </a:p>
        </p:txBody>
      </p:sp>
      <p:sp>
        <p:nvSpPr>
          <p:cNvPr id="4" name="Slide Number Placeholder 3">
            <a:extLst>
              <a:ext uri="{FF2B5EF4-FFF2-40B4-BE49-F238E27FC236}">
                <a16:creationId xmlns:a16="http://schemas.microsoft.com/office/drawing/2014/main" id="{86DF36E3-F5D9-2BDB-01B3-D96FF43EFDCC}"/>
              </a:ext>
            </a:extLst>
          </p:cNvPr>
          <p:cNvSpPr>
            <a:spLocks noGrp="1"/>
          </p:cNvSpPr>
          <p:nvPr>
            <p:ph type="sldNum" sz="quarter" idx="12"/>
          </p:nvPr>
        </p:nvSpPr>
        <p:spPr/>
        <p:txBody>
          <a:bodyPr/>
          <a:lstStyle/>
          <a:p>
            <a:pPr>
              <a:defRPr/>
            </a:pPr>
            <a:fld id="{A04C2838-5915-4242-A224-C6E8BF3A9DD6}" type="slidenum">
              <a:rPr lang="en-US" altLang="en-US" smtClean="0"/>
              <a:pPr>
                <a:defRPr/>
              </a:pPr>
              <a:t>54</a:t>
            </a:fld>
            <a:endParaRPr lang="en-US" altLang="en-US" dirty="0"/>
          </a:p>
        </p:txBody>
      </p:sp>
      <p:sp>
        <p:nvSpPr>
          <p:cNvPr id="5" name="Date Placeholder 4">
            <a:extLst>
              <a:ext uri="{FF2B5EF4-FFF2-40B4-BE49-F238E27FC236}">
                <a16:creationId xmlns:a16="http://schemas.microsoft.com/office/drawing/2014/main" id="{93FC81D8-2107-3594-A52D-C6EB11EF8ECC}"/>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graphicFrame>
        <p:nvGraphicFramePr>
          <p:cNvPr id="6" name="Content Placeholder 5">
            <a:extLst>
              <a:ext uri="{FF2B5EF4-FFF2-40B4-BE49-F238E27FC236}">
                <a16:creationId xmlns:a16="http://schemas.microsoft.com/office/drawing/2014/main" id="{1A3D9F18-7AEB-BC4C-0CA5-72B2B829E9D3}"/>
              </a:ext>
            </a:extLst>
          </p:cNvPr>
          <p:cNvGraphicFramePr>
            <a:graphicFrameLocks noGrp="1" noChangeAspect="1"/>
          </p:cNvGraphicFramePr>
          <p:nvPr>
            <p:ph idx="1"/>
            <p:extLst>
              <p:ext uri="{D42A27DB-BD31-4B8C-83A1-F6EECF244321}">
                <p14:modId xmlns:p14="http://schemas.microsoft.com/office/powerpoint/2010/main" val="47218307"/>
              </p:ext>
            </p:extLst>
          </p:nvPr>
        </p:nvGraphicFramePr>
        <p:xfrm>
          <a:off x="490538" y="1428750"/>
          <a:ext cx="11161712" cy="4371975"/>
        </p:xfrm>
        <a:graphic>
          <a:graphicData uri="http://schemas.openxmlformats.org/presentationml/2006/ole">
            <mc:AlternateContent xmlns:mc="http://schemas.openxmlformats.org/markup-compatibility/2006">
              <mc:Choice xmlns:v="urn:schemas-microsoft-com:vml" Requires="v">
                <p:oleObj name="Worksheet" r:id="rId2" imgW="7077045" imgH="2771673" progId="Excel.Sheet.12">
                  <p:embed/>
                </p:oleObj>
              </mc:Choice>
              <mc:Fallback>
                <p:oleObj name="Worksheet" r:id="rId2" imgW="7077045" imgH="2771673" progId="Excel.Sheet.12">
                  <p:embed/>
                  <p:pic>
                    <p:nvPicPr>
                      <p:cNvPr id="0" name=""/>
                      <p:cNvPicPr/>
                      <p:nvPr/>
                    </p:nvPicPr>
                    <p:blipFill>
                      <a:blip r:embed="rId3"/>
                      <a:stretch>
                        <a:fillRect/>
                      </a:stretch>
                    </p:blipFill>
                    <p:spPr>
                      <a:xfrm>
                        <a:off x="490538" y="1428750"/>
                        <a:ext cx="11161712" cy="4371975"/>
                      </a:xfrm>
                      <a:prstGeom prst="rect">
                        <a:avLst/>
                      </a:prstGeom>
                    </p:spPr>
                  </p:pic>
                </p:oleObj>
              </mc:Fallback>
            </mc:AlternateContent>
          </a:graphicData>
        </a:graphic>
      </p:graphicFrame>
    </p:spTree>
    <p:extLst>
      <p:ext uri="{BB962C8B-B14F-4D97-AF65-F5344CB8AC3E}">
        <p14:creationId xmlns:p14="http://schemas.microsoft.com/office/powerpoint/2010/main" val="148169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6222-2E04-F2FA-9031-1934FF74189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BABFE34-D7B5-D303-A865-8BE30A2AF009}"/>
              </a:ext>
            </a:extLst>
          </p:cNvPr>
          <p:cNvSpPr>
            <a:spLocks noGrp="1"/>
          </p:cNvSpPr>
          <p:nvPr>
            <p:ph idx="1"/>
          </p:nvPr>
        </p:nvSpPr>
        <p:spPr>
          <a:xfrm>
            <a:off x="2111790" y="1072704"/>
            <a:ext cx="8462832" cy="5055080"/>
          </a:xfrm>
        </p:spPr>
        <p:txBody>
          <a:bodyPr>
            <a:normAutofit/>
          </a:bodyPr>
          <a:lstStyle/>
          <a:p>
            <a:pPr>
              <a:buFont typeface="Wingdings" panose="05000000000000000000" pitchFamily="2" charset="2"/>
              <a:buChar char="q"/>
            </a:pPr>
            <a:r>
              <a:rPr lang="en-US" dirty="0"/>
              <a:t>Consider the Proposed Tax Rate (Record Vote)                </a:t>
            </a:r>
            <a:r>
              <a:rPr lang="en-US" dirty="0">
                <a:solidFill>
                  <a:srgbClr val="FF0000"/>
                </a:solidFill>
              </a:rPr>
              <a:t>- completed</a:t>
            </a:r>
          </a:p>
          <a:p>
            <a:pPr>
              <a:buFont typeface="Wingdings" panose="05000000000000000000" pitchFamily="2" charset="2"/>
              <a:buChar char="q"/>
            </a:pPr>
            <a:r>
              <a:rPr lang="en-US" dirty="0"/>
              <a:t>Announce the Public Hearing dates, times, and location for:</a:t>
            </a:r>
          </a:p>
          <a:p>
            <a:pPr lvl="5">
              <a:buFont typeface="Wingdings" panose="05000000000000000000" pitchFamily="2" charset="2"/>
              <a:buChar char="q"/>
            </a:pPr>
            <a:r>
              <a:rPr lang="en-US" dirty="0"/>
              <a:t> Proposed Tax Rate		September 3, 2024                             </a:t>
            </a:r>
            <a:r>
              <a:rPr lang="en-US" sz="1800" b="1" dirty="0">
                <a:solidFill>
                  <a:srgbClr val="FF0000"/>
                </a:solidFill>
              </a:rPr>
              <a:t>- </a:t>
            </a:r>
            <a:r>
              <a:rPr lang="en-US" sz="1800" dirty="0">
                <a:solidFill>
                  <a:srgbClr val="FF0000"/>
                </a:solidFill>
              </a:rPr>
              <a:t>completed</a:t>
            </a:r>
            <a:endParaRPr lang="en-US" dirty="0">
              <a:solidFill>
                <a:srgbClr val="FF0000"/>
              </a:solidFill>
            </a:endParaRPr>
          </a:p>
          <a:p>
            <a:pPr lvl="5">
              <a:buFont typeface="Wingdings" panose="05000000000000000000" pitchFamily="2" charset="2"/>
              <a:buChar char="q"/>
            </a:pPr>
            <a:r>
              <a:rPr lang="en-US" dirty="0"/>
              <a:t>FY 2023-24 Proposed Budget	September 3, 2024                             </a:t>
            </a:r>
            <a:r>
              <a:rPr lang="en-US" sz="1800" b="1" dirty="0">
                <a:solidFill>
                  <a:srgbClr val="FF0000"/>
                </a:solidFill>
              </a:rPr>
              <a:t>- </a:t>
            </a:r>
            <a:r>
              <a:rPr lang="en-US" sz="1800" dirty="0">
                <a:solidFill>
                  <a:srgbClr val="FF0000"/>
                </a:solidFill>
              </a:rPr>
              <a:t>completed</a:t>
            </a:r>
            <a:endParaRPr lang="en-US" dirty="0"/>
          </a:p>
          <a:p>
            <a:pPr>
              <a:buFont typeface="Wingdings" panose="05000000000000000000" pitchFamily="2" charset="2"/>
              <a:buChar char="q"/>
            </a:pPr>
            <a:r>
              <a:rPr lang="en-US" dirty="0"/>
              <a:t>Conduct the Scheduled Public Hearings for the Proposed Budget, the Proposed Property Tax Rate, and the Amended Current Year Budget on September 3, 2024 @ 7:00 p.m. </a:t>
            </a:r>
          </a:p>
          <a:p>
            <a:pPr>
              <a:buFont typeface="Wingdings" panose="05000000000000000000" pitchFamily="2" charset="2"/>
              <a:buChar char="q"/>
            </a:pPr>
            <a:r>
              <a:rPr lang="en-US" dirty="0"/>
              <a:t>First reading of the following ordinances:</a:t>
            </a:r>
          </a:p>
          <a:p>
            <a:pPr lvl="5">
              <a:buFont typeface="Wingdings" panose="05000000000000000000" pitchFamily="2" charset="2"/>
              <a:buChar char="q"/>
            </a:pPr>
            <a:r>
              <a:rPr lang="en-US" dirty="0"/>
              <a:t>Proposed Tax Rate		September 3</a:t>
            </a:r>
          </a:p>
          <a:p>
            <a:pPr lvl="5">
              <a:buFont typeface="Wingdings" panose="05000000000000000000" pitchFamily="2" charset="2"/>
              <a:buChar char="q"/>
            </a:pPr>
            <a:r>
              <a:rPr lang="en-US" dirty="0"/>
              <a:t>FY 2023-24 Proposed Budget	September 3</a:t>
            </a:r>
          </a:p>
          <a:p>
            <a:pPr>
              <a:buFont typeface="Wingdings" panose="05000000000000000000" pitchFamily="2" charset="2"/>
              <a:buChar char="q"/>
            </a:pPr>
            <a:r>
              <a:rPr lang="en-US" dirty="0"/>
              <a:t>Second reading and adoption of the following ordinances:</a:t>
            </a:r>
          </a:p>
          <a:p>
            <a:pPr lvl="5">
              <a:buFont typeface="Wingdings" panose="05000000000000000000" pitchFamily="2" charset="2"/>
              <a:buChar char="q"/>
            </a:pPr>
            <a:r>
              <a:rPr lang="en-US" dirty="0"/>
              <a:t>Proposed Tax Rate		September 10</a:t>
            </a:r>
          </a:p>
          <a:p>
            <a:pPr lvl="5">
              <a:buFont typeface="Wingdings" panose="05000000000000000000" pitchFamily="2" charset="2"/>
              <a:buChar char="q"/>
            </a:pPr>
            <a:r>
              <a:rPr lang="en-US" dirty="0"/>
              <a:t>FY 2023-24 Proposed Budget	September 10</a:t>
            </a:r>
          </a:p>
          <a:p>
            <a:pPr lvl="5">
              <a:buFont typeface="Wingdings" panose="05000000000000000000" pitchFamily="2" charset="2"/>
              <a:buChar char="q"/>
            </a:pPr>
            <a:endParaRPr lang="en-US" dirty="0"/>
          </a:p>
          <a:p>
            <a:pPr lvl="5">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BDFA49D7-8CBE-6FB8-5ACC-9C7EE797E27C}"/>
              </a:ext>
            </a:extLst>
          </p:cNvPr>
          <p:cNvSpPr>
            <a:spLocks noGrp="1"/>
          </p:cNvSpPr>
          <p:nvPr>
            <p:ph type="sldNum" sz="quarter" idx="12"/>
          </p:nvPr>
        </p:nvSpPr>
        <p:spPr/>
        <p:txBody>
          <a:bodyPr/>
          <a:lstStyle/>
          <a:p>
            <a:pPr>
              <a:defRPr/>
            </a:pPr>
            <a:fld id="{A04C2838-5915-4242-A224-C6E8BF3A9DD6}" type="slidenum">
              <a:rPr lang="en-US" altLang="en-US" smtClean="0"/>
              <a:pPr>
                <a:defRPr/>
              </a:pPr>
              <a:t>55</a:t>
            </a:fld>
            <a:endParaRPr lang="en-US" altLang="en-US" dirty="0"/>
          </a:p>
        </p:txBody>
      </p:sp>
      <p:sp>
        <p:nvSpPr>
          <p:cNvPr id="5" name="Date Placeholder 4">
            <a:extLst>
              <a:ext uri="{FF2B5EF4-FFF2-40B4-BE49-F238E27FC236}">
                <a16:creationId xmlns:a16="http://schemas.microsoft.com/office/drawing/2014/main" id="{B324ABA9-0297-A9B4-76CC-0D2296A50EB3}"/>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378313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87FC-EB12-1714-805F-01B2725203E7}"/>
              </a:ext>
            </a:extLst>
          </p:cNvPr>
          <p:cNvSpPr>
            <a:spLocks noGrp="1"/>
          </p:cNvSpPr>
          <p:nvPr>
            <p:ph type="title"/>
          </p:nvPr>
        </p:nvSpPr>
        <p:spPr/>
        <p:txBody>
          <a:bodyPr/>
          <a:lstStyle/>
          <a:p>
            <a:r>
              <a:rPr lang="en-US" dirty="0"/>
              <a:t>Budget Overview </a:t>
            </a:r>
          </a:p>
        </p:txBody>
      </p:sp>
      <p:sp>
        <p:nvSpPr>
          <p:cNvPr id="3" name="Content Placeholder 2">
            <a:extLst>
              <a:ext uri="{FF2B5EF4-FFF2-40B4-BE49-F238E27FC236}">
                <a16:creationId xmlns:a16="http://schemas.microsoft.com/office/drawing/2014/main" id="{300A75EB-936C-7FE2-1BC8-B1AA202F9113}"/>
              </a:ext>
            </a:extLst>
          </p:cNvPr>
          <p:cNvSpPr>
            <a:spLocks noGrp="1"/>
          </p:cNvSpPr>
          <p:nvPr>
            <p:ph idx="1"/>
          </p:nvPr>
        </p:nvSpPr>
        <p:spPr>
          <a:xfrm>
            <a:off x="1097281" y="1181819"/>
            <a:ext cx="10133354" cy="5055080"/>
          </a:xfrm>
        </p:spPr>
        <p:txBody>
          <a:bodyPr>
            <a:normAutofit/>
          </a:bodyPr>
          <a:lstStyle/>
          <a:p>
            <a:pPr algn="ctr"/>
            <a:r>
              <a:rPr lang="en-US" sz="3600" b="1" dirty="0">
                <a:solidFill>
                  <a:srgbClr val="002060"/>
                </a:solidFill>
              </a:rPr>
              <a:t>TWO PROPOSED BUDGETS </a:t>
            </a:r>
          </a:p>
          <a:p>
            <a:r>
              <a:rPr lang="en-US" sz="2800" b="1" dirty="0">
                <a:solidFill>
                  <a:schemeClr val="accent3">
                    <a:lumMod val="60000"/>
                    <a:lumOff val="40000"/>
                  </a:schemeClr>
                </a:solidFill>
              </a:rPr>
              <a:t>OPERATING BUDGET (ALL FUNDS)</a:t>
            </a:r>
            <a:r>
              <a:rPr lang="en-US" sz="2800" b="1" dirty="0"/>
              <a:t>:	</a:t>
            </a:r>
          </a:p>
          <a:p>
            <a:pPr lvl="3"/>
            <a:r>
              <a:rPr lang="en-US" sz="2800" b="1" dirty="0"/>
              <a:t>REVENUES		$26,590,325</a:t>
            </a:r>
          </a:p>
          <a:p>
            <a:pPr lvl="3"/>
            <a:r>
              <a:rPr lang="en-US" sz="2800" b="1" dirty="0"/>
              <a:t>EXPENDITURES	</a:t>
            </a:r>
            <a:r>
              <a:rPr lang="en-US" sz="2800" b="1" u="sng" dirty="0"/>
              <a:t>$25,539,981</a:t>
            </a:r>
          </a:p>
          <a:p>
            <a:pPr marL="566928" lvl="3" indent="0">
              <a:buNone/>
            </a:pPr>
            <a:r>
              <a:rPr lang="en-US" sz="2800" b="1" dirty="0"/>
              <a:t>                               $  1,050,344 Surplus</a:t>
            </a:r>
          </a:p>
          <a:p>
            <a:pPr marL="566928" lvl="3" indent="0">
              <a:buNone/>
            </a:pPr>
            <a:endParaRPr lang="en-US" sz="2800" b="1" dirty="0"/>
          </a:p>
          <a:p>
            <a:pPr marL="0" indent="0">
              <a:buNone/>
            </a:pPr>
            <a:r>
              <a:rPr lang="en-US" sz="2800" b="1" dirty="0">
                <a:solidFill>
                  <a:schemeClr val="accent1">
                    <a:lumMod val="75000"/>
                  </a:schemeClr>
                </a:solidFill>
              </a:rPr>
              <a:t>CAPITAL IMPROVEMENT (ALL FUNDS)</a:t>
            </a:r>
            <a:r>
              <a:rPr lang="en-US" sz="2800" b="1" dirty="0"/>
              <a:t>:	</a:t>
            </a:r>
          </a:p>
          <a:p>
            <a:pPr lvl="3"/>
            <a:r>
              <a:rPr lang="en-US" sz="2800" b="1" dirty="0"/>
              <a:t>REVENUES		$  6,949,783</a:t>
            </a:r>
          </a:p>
          <a:p>
            <a:pPr lvl="3"/>
            <a:r>
              <a:rPr lang="en-US" sz="2800" b="1" dirty="0"/>
              <a:t>EXPENDITURES	</a:t>
            </a:r>
            <a:r>
              <a:rPr lang="en-US" sz="2800" b="1" u="sng" dirty="0"/>
              <a:t>$12,802,286</a:t>
            </a:r>
          </a:p>
          <a:p>
            <a:pPr marL="1471400" lvl="8" indent="0">
              <a:buNone/>
            </a:pPr>
            <a:r>
              <a:rPr lang="en-US" sz="2800" b="1" dirty="0">
                <a:solidFill>
                  <a:srgbClr val="C00000"/>
                </a:solidFill>
              </a:rPr>
              <a:t>                      ($ 5,852,503) Use of Fund Balance</a:t>
            </a:r>
          </a:p>
          <a:p>
            <a:pPr marL="0" indent="0">
              <a:buNone/>
            </a:pPr>
            <a:endParaRPr lang="en-US" sz="2800" b="1" dirty="0"/>
          </a:p>
        </p:txBody>
      </p:sp>
      <p:sp>
        <p:nvSpPr>
          <p:cNvPr id="4" name="Slide Number Placeholder 3">
            <a:extLst>
              <a:ext uri="{FF2B5EF4-FFF2-40B4-BE49-F238E27FC236}">
                <a16:creationId xmlns:a16="http://schemas.microsoft.com/office/drawing/2014/main" id="{F173A07F-FEBC-B30C-56E6-C221D5AC3351}"/>
              </a:ext>
            </a:extLst>
          </p:cNvPr>
          <p:cNvSpPr>
            <a:spLocks noGrp="1"/>
          </p:cNvSpPr>
          <p:nvPr>
            <p:ph type="sldNum" sz="quarter" idx="12"/>
          </p:nvPr>
        </p:nvSpPr>
        <p:spPr/>
        <p:txBody>
          <a:bodyPr/>
          <a:lstStyle/>
          <a:p>
            <a:pPr>
              <a:defRPr/>
            </a:pPr>
            <a:fld id="{A04C2838-5915-4242-A224-C6E8BF3A9DD6}" type="slidenum">
              <a:rPr lang="en-US" altLang="en-US" smtClean="0"/>
              <a:pPr>
                <a:defRPr/>
              </a:pPr>
              <a:t>6</a:t>
            </a:fld>
            <a:endParaRPr lang="en-US" altLang="en-US" dirty="0"/>
          </a:p>
        </p:txBody>
      </p:sp>
      <p:sp>
        <p:nvSpPr>
          <p:cNvPr id="5" name="Date Placeholder 4">
            <a:extLst>
              <a:ext uri="{FF2B5EF4-FFF2-40B4-BE49-F238E27FC236}">
                <a16:creationId xmlns:a16="http://schemas.microsoft.com/office/drawing/2014/main" id="{7786EC24-A730-B626-71A5-B8D6516B995E}"/>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63095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BA-B580-7599-93D4-9978000288A6}"/>
              </a:ext>
            </a:extLst>
          </p:cNvPr>
          <p:cNvSpPr>
            <a:spLocks noGrp="1"/>
          </p:cNvSpPr>
          <p:nvPr>
            <p:ph type="title"/>
          </p:nvPr>
        </p:nvSpPr>
        <p:spPr/>
        <p:txBody>
          <a:bodyPr/>
          <a:lstStyle/>
          <a:p>
            <a:r>
              <a:rPr lang="en-US" dirty="0"/>
              <a:t>What are the Residents Getting?</a:t>
            </a:r>
          </a:p>
        </p:txBody>
      </p:sp>
      <p:sp>
        <p:nvSpPr>
          <p:cNvPr id="3" name="Content Placeholder 2">
            <a:extLst>
              <a:ext uri="{FF2B5EF4-FFF2-40B4-BE49-F238E27FC236}">
                <a16:creationId xmlns:a16="http://schemas.microsoft.com/office/drawing/2014/main" id="{0493631B-1846-DD3D-8F79-88B8A1BCE7B0}"/>
              </a:ext>
            </a:extLst>
          </p:cNvPr>
          <p:cNvSpPr>
            <a:spLocks noGrp="1"/>
          </p:cNvSpPr>
          <p:nvPr>
            <p:ph idx="1"/>
          </p:nvPr>
        </p:nvSpPr>
        <p:spPr/>
        <p:txBody>
          <a:bodyPr>
            <a:normAutofit/>
          </a:bodyPr>
          <a:lstStyle/>
          <a:p>
            <a:pPr>
              <a:buFont typeface="Courier New" panose="02070309020205020404" pitchFamily="49" charset="0"/>
              <a:buChar char="o"/>
            </a:pPr>
            <a:r>
              <a:rPr lang="en-US" dirty="0">
                <a:latin typeface="Aptos" panose="020B0004020202020204" pitchFamily="34" charset="0"/>
              </a:rPr>
              <a:t>Sustained service levels across all Departments (no decrease in staff nor quality of services)</a:t>
            </a:r>
          </a:p>
          <a:p>
            <a:pPr lvl="2">
              <a:buFont typeface="Arial" panose="020B0604020202020204" pitchFamily="34" charset="0"/>
              <a:buChar char="•"/>
            </a:pPr>
            <a:r>
              <a:rPr lang="en-US" dirty="0">
                <a:latin typeface="Aptos" panose="020B0004020202020204" pitchFamily="34" charset="0"/>
              </a:rPr>
              <a:t>Enhanced commitment to Public Works</a:t>
            </a:r>
          </a:p>
          <a:p>
            <a:pPr lvl="2">
              <a:buFont typeface="Arial" panose="020B0604020202020204" pitchFamily="34" charset="0"/>
              <a:buChar char="•"/>
            </a:pPr>
            <a:r>
              <a:rPr lang="en-US" dirty="0">
                <a:latin typeface="Aptos" panose="020B0004020202020204" pitchFamily="34" charset="0"/>
              </a:rPr>
              <a:t>Expanding police presence in the schools</a:t>
            </a:r>
          </a:p>
          <a:p>
            <a:pPr lvl="2">
              <a:buFont typeface="Arial" panose="020B0604020202020204" pitchFamily="34" charset="0"/>
              <a:buChar char="•"/>
            </a:pPr>
            <a:r>
              <a:rPr lang="en-US" dirty="0">
                <a:latin typeface="Aptos" panose="020B0004020202020204" pitchFamily="34" charset="0"/>
              </a:rPr>
              <a:t>Furthering the commitment to sole-source paramedic program</a:t>
            </a:r>
          </a:p>
          <a:p>
            <a:pPr>
              <a:buFont typeface="Courier New" panose="02070309020205020404" pitchFamily="49" charset="0"/>
              <a:buChar char="o"/>
            </a:pPr>
            <a:r>
              <a:rPr lang="en-US" dirty="0">
                <a:latin typeface="Aptos" panose="020B0004020202020204" pitchFamily="34" charset="0"/>
              </a:rPr>
              <a:t>Enhanced approach towards economic development</a:t>
            </a:r>
          </a:p>
          <a:p>
            <a:pPr>
              <a:buFont typeface="Courier New" panose="02070309020205020404" pitchFamily="49" charset="0"/>
              <a:buChar char="o"/>
            </a:pPr>
            <a:r>
              <a:rPr lang="en-US" dirty="0">
                <a:latin typeface="Aptos" panose="020B0004020202020204" pitchFamily="34" charset="0"/>
              </a:rPr>
              <a:t>Commitment to a more efficient codification system, as well as a more efficient use of the council chambers</a:t>
            </a:r>
          </a:p>
          <a:p>
            <a:pPr>
              <a:buFont typeface="Courier New" panose="02070309020205020404" pitchFamily="49" charset="0"/>
              <a:buChar char="o"/>
            </a:pPr>
            <a:r>
              <a:rPr lang="en-US" dirty="0">
                <a:latin typeface="Aptos" panose="020B0004020202020204" pitchFamily="34" charset="0"/>
              </a:rPr>
              <a:t>Investment in information technology software licensing as well as additional hardware</a:t>
            </a:r>
          </a:p>
          <a:p>
            <a:pPr>
              <a:buFont typeface="Courier New" panose="02070309020205020404" pitchFamily="49" charset="0"/>
              <a:buChar char="o"/>
            </a:pPr>
            <a:r>
              <a:rPr lang="en-US" dirty="0">
                <a:latin typeface="Aptos" panose="020B0004020202020204" pitchFamily="34" charset="0"/>
              </a:rPr>
              <a:t>Investment in software that will improve customer service while addressing inefficiencies within Utility Billing and Municipal Court</a:t>
            </a:r>
          </a:p>
          <a:p>
            <a:pPr>
              <a:buFont typeface="Courier New" panose="02070309020205020404" pitchFamily="49" charset="0"/>
              <a:buChar char="o"/>
            </a:pPr>
            <a:r>
              <a:rPr lang="en-US" dirty="0">
                <a:latin typeface="Aptos" panose="020B0004020202020204" pitchFamily="34" charset="0"/>
              </a:rPr>
              <a:t>Expansion of the city’s mass notification system</a:t>
            </a:r>
          </a:p>
          <a:p>
            <a:pPr>
              <a:buFont typeface="Courier New" panose="02070309020205020404" pitchFamily="49" charset="0"/>
              <a:buChar char="o"/>
            </a:pPr>
            <a:r>
              <a:rPr lang="en-US" dirty="0">
                <a:latin typeface="Aptos" panose="020B0004020202020204" pitchFamily="34" charset="0"/>
              </a:rPr>
              <a:t>Allocation of additional resources for concrete repairs, equipment, training, vehicle maintenance</a:t>
            </a:r>
          </a:p>
          <a:p>
            <a:pPr>
              <a:buFont typeface="Courier New" panose="02070309020205020404" pitchFamily="49" charset="0"/>
              <a:buChar char="o"/>
            </a:pPr>
            <a:endParaRPr lang="en-US" dirty="0">
              <a:latin typeface="Aptos" panose="020B0004020202020204" pitchFamily="34" charset="0"/>
            </a:endParaRPr>
          </a:p>
          <a:p>
            <a:pPr>
              <a:buFont typeface="Courier New" panose="02070309020205020404" pitchFamily="49" charset="0"/>
              <a:buChar char="o"/>
            </a:pPr>
            <a:endParaRPr lang="en-US" dirty="0">
              <a:latin typeface="Aptos" panose="020B0004020202020204" pitchFamily="34" charset="0"/>
            </a:endParaRPr>
          </a:p>
        </p:txBody>
      </p:sp>
      <p:sp>
        <p:nvSpPr>
          <p:cNvPr id="4" name="Slide Number Placeholder 3">
            <a:extLst>
              <a:ext uri="{FF2B5EF4-FFF2-40B4-BE49-F238E27FC236}">
                <a16:creationId xmlns:a16="http://schemas.microsoft.com/office/drawing/2014/main" id="{8AD1674B-B179-B941-8712-527B69A04363}"/>
              </a:ext>
            </a:extLst>
          </p:cNvPr>
          <p:cNvSpPr>
            <a:spLocks noGrp="1"/>
          </p:cNvSpPr>
          <p:nvPr>
            <p:ph type="sldNum" sz="quarter" idx="12"/>
          </p:nvPr>
        </p:nvSpPr>
        <p:spPr/>
        <p:txBody>
          <a:bodyPr/>
          <a:lstStyle/>
          <a:p>
            <a:pPr>
              <a:defRPr/>
            </a:pPr>
            <a:fld id="{A04C2838-5915-4242-A224-C6E8BF3A9DD6}" type="slidenum">
              <a:rPr lang="en-US" altLang="en-US" smtClean="0"/>
              <a:pPr>
                <a:defRPr/>
              </a:pPr>
              <a:t>7</a:t>
            </a:fld>
            <a:endParaRPr lang="en-US" altLang="en-US" dirty="0"/>
          </a:p>
        </p:txBody>
      </p:sp>
      <p:sp>
        <p:nvSpPr>
          <p:cNvPr id="5" name="Date Placeholder 4">
            <a:extLst>
              <a:ext uri="{FF2B5EF4-FFF2-40B4-BE49-F238E27FC236}">
                <a16:creationId xmlns:a16="http://schemas.microsoft.com/office/drawing/2014/main" id="{B28EAA8F-5498-8A55-9240-B4CD6B28F0EE}"/>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275078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BA-B580-7599-93D4-9978000288A6}"/>
              </a:ext>
            </a:extLst>
          </p:cNvPr>
          <p:cNvSpPr>
            <a:spLocks noGrp="1"/>
          </p:cNvSpPr>
          <p:nvPr>
            <p:ph type="title"/>
          </p:nvPr>
        </p:nvSpPr>
        <p:spPr/>
        <p:txBody>
          <a:bodyPr/>
          <a:lstStyle/>
          <a:p>
            <a:r>
              <a:rPr lang="en-US" dirty="0"/>
              <a:t>What are the Residents Getting?</a:t>
            </a:r>
          </a:p>
        </p:txBody>
      </p:sp>
      <p:sp>
        <p:nvSpPr>
          <p:cNvPr id="3" name="Content Placeholder 2">
            <a:extLst>
              <a:ext uri="{FF2B5EF4-FFF2-40B4-BE49-F238E27FC236}">
                <a16:creationId xmlns:a16="http://schemas.microsoft.com/office/drawing/2014/main" id="{0493631B-1846-DD3D-8F79-88B8A1BCE7B0}"/>
              </a:ext>
            </a:extLst>
          </p:cNvPr>
          <p:cNvSpPr>
            <a:spLocks noGrp="1"/>
          </p:cNvSpPr>
          <p:nvPr>
            <p:ph idx="1"/>
          </p:nvPr>
        </p:nvSpPr>
        <p:spPr/>
        <p:txBody>
          <a:bodyPr/>
          <a:lstStyle/>
          <a:p>
            <a:pPr>
              <a:buFont typeface="Courier New" panose="02070309020205020404" pitchFamily="49" charset="0"/>
              <a:buChar char="o"/>
            </a:pPr>
            <a:r>
              <a:rPr lang="en-US" sz="2400" dirty="0">
                <a:latin typeface="Aptos" panose="020B0004020202020204" pitchFamily="34" charset="0"/>
              </a:rPr>
              <a:t>Finish out of major capital projects that are currently work-in-progress:</a:t>
            </a:r>
          </a:p>
          <a:p>
            <a:pPr lvl="4">
              <a:buFont typeface="Arial" panose="020B0604020202020204" pitchFamily="34" charset="0"/>
              <a:buChar char="•"/>
            </a:pPr>
            <a:r>
              <a:rPr lang="en-US" sz="2400" dirty="0">
                <a:latin typeface="Aptos" panose="020B0004020202020204" pitchFamily="34" charset="0"/>
              </a:rPr>
              <a:t>All Abilities Park completion</a:t>
            </a:r>
          </a:p>
          <a:p>
            <a:pPr lvl="4">
              <a:buFont typeface="Arial" panose="020B0604020202020204" pitchFamily="34" charset="0"/>
              <a:buChar char="•"/>
            </a:pPr>
            <a:r>
              <a:rPr lang="en-US" sz="2400" dirty="0">
                <a:latin typeface="Aptos" panose="020B0004020202020204" pitchFamily="34" charset="0"/>
              </a:rPr>
              <a:t>Top of the Hills, Pavement improvement </a:t>
            </a:r>
          </a:p>
          <a:p>
            <a:pPr lvl="4">
              <a:buFont typeface="Arial" panose="020B0604020202020204" pitchFamily="34" charset="0"/>
              <a:buChar char="•"/>
            </a:pPr>
            <a:r>
              <a:rPr lang="en-US" sz="2400" dirty="0">
                <a:latin typeface="Aptos" panose="020B0004020202020204" pitchFamily="34" charset="0"/>
              </a:rPr>
              <a:t>Top of the Hills, Drainage improvement</a:t>
            </a:r>
          </a:p>
          <a:p>
            <a:pPr>
              <a:buFont typeface="Courier New" panose="02070309020205020404" pitchFamily="49" charset="0"/>
              <a:buChar char="o"/>
            </a:pPr>
            <a:r>
              <a:rPr lang="en-US" sz="2400" dirty="0">
                <a:latin typeface="Aptos" panose="020B0004020202020204" pitchFamily="34" charset="0"/>
              </a:rPr>
              <a:t>ROW acquisition and utility relocations (E Bear Creek Road Expansion Project)</a:t>
            </a:r>
          </a:p>
          <a:p>
            <a:pPr>
              <a:buFont typeface="Courier New" panose="02070309020205020404" pitchFamily="49" charset="0"/>
              <a:buChar char="o"/>
            </a:pPr>
            <a:r>
              <a:rPr lang="en-US" sz="2400" dirty="0">
                <a:latin typeface="Aptos" panose="020B0004020202020204" pitchFamily="34" charset="0"/>
              </a:rPr>
              <a:t>Replacement of the Outdoor Warning Siren system</a:t>
            </a:r>
          </a:p>
          <a:p>
            <a:pPr>
              <a:buFont typeface="Courier New" panose="02070309020205020404" pitchFamily="49" charset="0"/>
              <a:buChar char="o"/>
            </a:pPr>
            <a:r>
              <a:rPr lang="en-US" sz="2400" dirty="0">
                <a:latin typeface="Aptos" panose="020B0004020202020204" pitchFamily="34" charset="0"/>
              </a:rPr>
              <a:t>Infiltration and Inflow Study</a:t>
            </a:r>
          </a:p>
          <a:p>
            <a:pPr>
              <a:buFont typeface="Courier New" panose="02070309020205020404" pitchFamily="49" charset="0"/>
              <a:buChar char="o"/>
            </a:pPr>
            <a:r>
              <a:rPr lang="en-US" sz="2400" dirty="0">
                <a:latin typeface="Aptos" panose="020B0004020202020204" pitchFamily="34" charset="0"/>
              </a:rPr>
              <a:t>Upgrade water and wastewater lines (Cinnamon Springs)</a:t>
            </a:r>
          </a:p>
          <a:p>
            <a:pPr>
              <a:buFont typeface="Courier New" panose="02070309020205020404" pitchFamily="49" charset="0"/>
              <a:buChar char="o"/>
            </a:pPr>
            <a:r>
              <a:rPr lang="en-US" sz="2400" dirty="0">
                <a:latin typeface="Aptos" panose="020B0004020202020204" pitchFamily="34" charset="0"/>
              </a:rPr>
              <a:t>Upgrade water line (Lin Dell Estates)</a:t>
            </a:r>
          </a:p>
          <a:p>
            <a:pPr>
              <a:buFont typeface="Courier New" panose="02070309020205020404" pitchFamily="49" charset="0"/>
              <a:buChar char="o"/>
            </a:pPr>
            <a:r>
              <a:rPr lang="en-US" sz="2400" dirty="0">
                <a:latin typeface="Aptos" panose="020B0004020202020204" pitchFamily="34" charset="0"/>
              </a:rPr>
              <a:t>Investment/Commitment towards remodeling old city facilities'</a:t>
            </a:r>
          </a:p>
          <a:p>
            <a:pPr>
              <a:buFont typeface="Courier New" panose="02070309020205020404" pitchFamily="49" charset="0"/>
              <a:buChar char="o"/>
            </a:pPr>
            <a:endParaRPr lang="en-US" sz="2400" dirty="0">
              <a:latin typeface="Aptos" panose="020B0004020202020204" pitchFamily="34" charset="0"/>
            </a:endParaRPr>
          </a:p>
          <a:p>
            <a:pPr>
              <a:buFont typeface="Courier New" panose="02070309020205020404" pitchFamily="49" charset="0"/>
              <a:buChar char="o"/>
            </a:pPr>
            <a:endParaRPr lang="en-US" dirty="0">
              <a:latin typeface="Aptos" panose="020B0004020202020204" pitchFamily="34" charset="0"/>
            </a:endParaRPr>
          </a:p>
        </p:txBody>
      </p:sp>
      <p:sp>
        <p:nvSpPr>
          <p:cNvPr id="4" name="Slide Number Placeholder 3">
            <a:extLst>
              <a:ext uri="{FF2B5EF4-FFF2-40B4-BE49-F238E27FC236}">
                <a16:creationId xmlns:a16="http://schemas.microsoft.com/office/drawing/2014/main" id="{8AD1674B-B179-B941-8712-527B69A04363}"/>
              </a:ext>
            </a:extLst>
          </p:cNvPr>
          <p:cNvSpPr>
            <a:spLocks noGrp="1"/>
          </p:cNvSpPr>
          <p:nvPr>
            <p:ph type="sldNum" sz="quarter" idx="12"/>
          </p:nvPr>
        </p:nvSpPr>
        <p:spPr/>
        <p:txBody>
          <a:bodyPr/>
          <a:lstStyle/>
          <a:p>
            <a:pPr>
              <a:defRPr/>
            </a:pPr>
            <a:fld id="{A04C2838-5915-4242-A224-C6E8BF3A9DD6}" type="slidenum">
              <a:rPr lang="en-US" altLang="en-US" smtClean="0"/>
              <a:pPr>
                <a:defRPr/>
              </a:pPr>
              <a:t>8</a:t>
            </a:fld>
            <a:endParaRPr lang="en-US" altLang="en-US" dirty="0"/>
          </a:p>
        </p:txBody>
      </p:sp>
      <p:sp>
        <p:nvSpPr>
          <p:cNvPr id="5" name="Date Placeholder 4">
            <a:extLst>
              <a:ext uri="{FF2B5EF4-FFF2-40B4-BE49-F238E27FC236}">
                <a16:creationId xmlns:a16="http://schemas.microsoft.com/office/drawing/2014/main" id="{B28EAA8F-5498-8A55-9240-B4CD6B28F0EE}"/>
              </a:ext>
            </a:extLst>
          </p:cNvPr>
          <p:cNvSpPr>
            <a:spLocks noGrp="1"/>
          </p:cNvSpPr>
          <p:nvPr>
            <p:ph type="dt" sz="half" idx="10"/>
          </p:nvPr>
        </p:nvSpPr>
        <p:spPr/>
        <p:txBody>
          <a:bodyPr/>
          <a:lstStyle/>
          <a:p>
            <a:pPr>
              <a:defRPr/>
            </a:pPr>
            <a:fld id="{7BBD6024-FBFB-4674-B0FC-30B11B0CDD86}" type="datetime1">
              <a:rPr lang="en-US" smtClean="0"/>
              <a:t>8/13/2024</a:t>
            </a:fld>
            <a:endParaRPr lang="en-US" dirty="0"/>
          </a:p>
        </p:txBody>
      </p:sp>
    </p:spTree>
    <p:extLst>
      <p:ext uri="{BB962C8B-B14F-4D97-AF65-F5344CB8AC3E}">
        <p14:creationId xmlns:p14="http://schemas.microsoft.com/office/powerpoint/2010/main" val="104460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754B10-37BE-4854-A729-2006452C437D}"/>
              </a:ext>
            </a:extLst>
          </p:cNvPr>
          <p:cNvSpPr>
            <a:spLocks noGrp="1"/>
          </p:cNvSpPr>
          <p:nvPr>
            <p:ph type="title"/>
          </p:nvPr>
        </p:nvSpPr>
        <p:spPr/>
        <p:txBody>
          <a:bodyPr/>
          <a:lstStyle/>
          <a:p>
            <a:r>
              <a:rPr lang="en-US" dirty="0"/>
              <a:t>TAX RATE &amp; APPRAISAL VALUES</a:t>
            </a:r>
          </a:p>
        </p:txBody>
      </p:sp>
      <p:sp>
        <p:nvSpPr>
          <p:cNvPr id="2" name="Text Placeholder 1">
            <a:extLst>
              <a:ext uri="{FF2B5EF4-FFF2-40B4-BE49-F238E27FC236}">
                <a16:creationId xmlns:a16="http://schemas.microsoft.com/office/drawing/2014/main" id="{D44DB8B0-E4E1-CC5E-DF0F-5493EC6DD1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7628224"/>
      </p:ext>
    </p:extLst>
  </p:cSld>
  <p:clrMapOvr>
    <a:masterClrMapping/>
  </p:clrMapOvr>
</p:sld>
</file>

<file path=ppt/theme/theme1.xml><?xml version="1.0" encoding="utf-8"?>
<a:theme xmlns:a="http://schemas.openxmlformats.org/drawingml/2006/main" name="Retrospect">
  <a:themeElements>
    <a:clrScheme name="Custom 7">
      <a:dk1>
        <a:sysClr val="windowText" lastClr="000000"/>
      </a:dk1>
      <a:lt1>
        <a:sysClr val="window" lastClr="FFFFFF"/>
      </a:lt1>
      <a:dk2>
        <a:srgbClr val="005390"/>
      </a:dk2>
      <a:lt2>
        <a:srgbClr val="FEFAC9"/>
      </a:lt2>
      <a:accent1>
        <a:srgbClr val="FF0000"/>
      </a:accent1>
      <a:accent2>
        <a:srgbClr val="FF0000"/>
      </a:accent2>
      <a:accent3>
        <a:srgbClr val="0070C0"/>
      </a:accent3>
      <a:accent4>
        <a:srgbClr val="D092A7"/>
      </a:accent4>
      <a:accent5>
        <a:srgbClr val="9C85C0"/>
      </a:accent5>
      <a:accent6>
        <a:srgbClr val="809EC2"/>
      </a:accent6>
      <a:hlink>
        <a:srgbClr val="8E58B6"/>
      </a:hlink>
      <a:folHlink>
        <a:srgbClr val="7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30619</TotalTime>
  <Words>2237</Words>
  <Application>Microsoft Office PowerPoint</Application>
  <PresentationFormat>Widescreen</PresentationFormat>
  <Paragraphs>515</Paragraphs>
  <Slides>55</Slides>
  <Notes>39</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4" baseType="lpstr">
      <vt:lpstr>Aptos</vt:lpstr>
      <vt:lpstr>Arial</vt:lpstr>
      <vt:lpstr>Calibri</vt:lpstr>
      <vt:lpstr>Courier New</vt:lpstr>
      <vt:lpstr>Maven Pro</vt:lpstr>
      <vt:lpstr>Wingdings</vt:lpstr>
      <vt:lpstr>Retrospect</vt:lpstr>
      <vt:lpstr>Worksheet</vt:lpstr>
      <vt:lpstr>Microsoft Excel Worksheet</vt:lpstr>
      <vt:lpstr>FY 2024-25 Budget &amp; Tax Rate Presentation</vt:lpstr>
      <vt:lpstr>The Agenda for Today</vt:lpstr>
      <vt:lpstr>Budget Process</vt:lpstr>
      <vt:lpstr>WHY IS IT IMPORTANT?</vt:lpstr>
      <vt:lpstr>GOVERNMENTAL FUND TYPES</vt:lpstr>
      <vt:lpstr>Budget Overview </vt:lpstr>
      <vt:lpstr>What are the Residents Getting?</vt:lpstr>
      <vt:lpstr>What are the Residents Getting?</vt:lpstr>
      <vt:lpstr>TAX RATE &amp; APPRAISAL VALUES</vt:lpstr>
      <vt:lpstr>Property Tax Rate</vt:lpstr>
      <vt:lpstr>CURRENT TAX RATE</vt:lpstr>
      <vt:lpstr>Tax Rate Calculation</vt:lpstr>
      <vt:lpstr>No-New Revenue Rate Calculation</vt:lpstr>
      <vt:lpstr>Voter Approval Rate Calculation</vt:lpstr>
      <vt:lpstr>PUBLISHED TAX RATES Per Sec. 26.04 Tax Code</vt:lpstr>
      <vt:lpstr>Average Residential Tax Levy Comparison</vt:lpstr>
      <vt:lpstr>10-YR TAX RATE HISTORY</vt:lpstr>
      <vt:lpstr>APPRAISAL VALUES</vt:lpstr>
      <vt:lpstr>Tax Levy History</vt:lpstr>
      <vt:lpstr>MAJOR OPERATING FUNDS</vt:lpstr>
      <vt:lpstr>GENERAL FUND</vt:lpstr>
      <vt:lpstr>General Fund Summary</vt:lpstr>
      <vt:lpstr>General Fund Revenues</vt:lpstr>
      <vt:lpstr>General Fund Revenues</vt:lpstr>
      <vt:lpstr>General Fund Expenditures</vt:lpstr>
      <vt:lpstr>General Fund</vt:lpstr>
      <vt:lpstr>Significant Changes for General Fund</vt:lpstr>
      <vt:lpstr>Significant Changes for General Fund</vt:lpstr>
      <vt:lpstr>Significant Changes for General Fund</vt:lpstr>
      <vt:lpstr>Personnel Costs – General Fund</vt:lpstr>
      <vt:lpstr>City Sponsored Events FY 2024-25</vt:lpstr>
      <vt:lpstr>WATER AND SEWER  FUND</vt:lpstr>
      <vt:lpstr>Water and Sewer Summary</vt:lpstr>
      <vt:lpstr>Water/Sewer Fund Revenues</vt:lpstr>
      <vt:lpstr>Water and Sewer Fund </vt:lpstr>
      <vt:lpstr>Water/Sewer Fund Expenditures</vt:lpstr>
      <vt:lpstr>Water and Sewer Fund </vt:lpstr>
      <vt:lpstr>Significant Changes for Water Fund</vt:lpstr>
      <vt:lpstr>Wholesale Cost as % of total budget</vt:lpstr>
      <vt:lpstr>DRAINAGE  FUND</vt:lpstr>
      <vt:lpstr>Drainage Fund Summary</vt:lpstr>
      <vt:lpstr>Drainage Fund Operating Summary</vt:lpstr>
      <vt:lpstr>Significant Changes for Water Fund</vt:lpstr>
      <vt:lpstr>FUNDED &amp; UNFUNDED SUPPLEMENTAL REQUESTS</vt:lpstr>
      <vt:lpstr>Top 20 Department Request</vt:lpstr>
      <vt:lpstr>Additional Departmental Request - Unfunded</vt:lpstr>
      <vt:lpstr>General Fund Summary</vt:lpstr>
      <vt:lpstr>CAPITAL IMPROVEMENT PROGRAM</vt:lpstr>
      <vt:lpstr>Capital Improvement Program</vt:lpstr>
      <vt:lpstr>Capital Improvement Program</vt:lpstr>
      <vt:lpstr>Capital Improvement Program</vt:lpstr>
      <vt:lpstr>The plan for Old City facilities!</vt:lpstr>
      <vt:lpstr>Questions? </vt:lpstr>
      <vt:lpstr>Additional funding (compensation)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Aretha Ferrell</dc:creator>
  <cp:lastModifiedBy>Jefferie Kent</cp:lastModifiedBy>
  <cp:revision>399</cp:revision>
  <cp:lastPrinted>2023-08-08T00:47:43Z</cp:lastPrinted>
  <dcterms:created xsi:type="dcterms:W3CDTF">2015-05-28T20:19:18Z</dcterms:created>
  <dcterms:modified xsi:type="dcterms:W3CDTF">2024-08-13T22:51:05Z</dcterms:modified>
</cp:coreProperties>
</file>